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04" r:id="rId2"/>
    <p:sldId id="528" r:id="rId3"/>
    <p:sldId id="536" r:id="rId4"/>
    <p:sldId id="612" r:id="rId5"/>
    <p:sldId id="563" r:id="rId6"/>
    <p:sldId id="613" r:id="rId7"/>
    <p:sldId id="609" r:id="rId8"/>
    <p:sldId id="608" r:id="rId9"/>
    <p:sldId id="607" r:id="rId10"/>
    <p:sldId id="511" r:id="rId11"/>
    <p:sldId id="496" r:id="rId12"/>
    <p:sldId id="502" r:id="rId13"/>
    <p:sldId id="610" r:id="rId14"/>
    <p:sldId id="506" r:id="rId15"/>
    <p:sldId id="498" r:id="rId16"/>
    <p:sldId id="499" r:id="rId17"/>
    <p:sldId id="500" r:id="rId18"/>
    <p:sldId id="501" r:id="rId19"/>
    <p:sldId id="507" r:id="rId20"/>
    <p:sldId id="497" r:id="rId21"/>
    <p:sldId id="509" r:id="rId22"/>
    <p:sldId id="5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40"/>
  </p:normalViewPr>
  <p:slideViewPr>
    <p:cSldViewPr snapToGrid="0" snapToObjects="1">
      <p:cViewPr varScale="1">
        <p:scale>
          <a:sx n="113" d="100"/>
          <a:sy n="113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E2FC-59E5-CB42-B36B-78E3E2FA3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3F39A-AB42-5F47-9752-F4FDCB312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7B5B4-7AE7-B04C-BC9D-2DFE4FED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5DC8A-09A8-9C4C-A46D-D11EFEE0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C9022-B812-104D-9F44-32296060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C32A-EEB3-C343-BEAB-07593401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86008-39CF-C341-8611-25BB2BE62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2A112-16E9-BE4A-A8D4-EFBBCF6F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DEE2-A3BF-B54B-95D5-3A26EFAF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11A11-1B0B-3A4A-827F-F0D8B2E5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0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F5D42-B260-144C-9278-0C6273E0E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B0B36-5C12-B747-AEB9-931AA242A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4548C-9583-AA45-8526-30A5EFEF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60BA3-4BB2-BF4A-8716-629E6A80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12761-9843-4C40-8008-E9DDA32D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9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C2B9-6737-7E45-8AA2-F6D2A8BE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C62-CA44-034F-96D8-8AF1E2493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82597-404B-E840-936E-BA67EEF9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88B8A-DCA5-1145-96C7-3A4901B4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F0EB1-98AF-A247-9304-2DBFA3AE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4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75AB-9F4C-F24F-AEC6-949643E9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620E4-C188-964C-9445-CFD641EE1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33C3E-EBAA-E841-BF23-EF0B0ADEC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3DE4A-6CD2-834E-8DDF-39179C28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84BEB-16A9-DD44-9EA7-BB29C76B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3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C261-4AEF-884C-8AE7-D16979CB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D1E6-75BD-E942-99B1-C26190593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B4862-9D75-D142-A302-0FCAA20DC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5E9FC-07CD-484F-84F2-D199F4D9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B3A2C-4DC3-F040-A016-F22CB4D3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FB479-191D-4342-930D-EE47E893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2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091E-A0DE-694D-90C5-B3B35B40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C4E84-AA0F-E34A-8B8E-4D12A1878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B7954-B648-C344-A01E-30180F75D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50DED-2EC0-164C-B808-EC683BD48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B2B95-5B2F-9F4F-8E34-58CBB958E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1B420-028C-4F42-AE52-F271C1F3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8E999-FC56-1448-8299-8FFE4DBA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13DFE-7F8F-4F4A-B248-C0073154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9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FC41-ACDF-644F-9497-28EF77F5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33F4B-AE76-C64F-8F3A-D78F4A5C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2A27E-949B-154E-91AE-59D1CAC7A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0E297-0E5F-CA43-A321-C1324F0C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A9FF-5B3F-E549-8B70-05A86EFC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81464-18D3-8B4A-9D71-7827A54B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64FBF-858D-314D-8B1C-5773CE33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5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C437-1F64-8048-B862-A6319BFE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833D1-0E20-904C-A664-0E8C7CEA7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F19D0-BB83-5647-AB64-8C23BBA0A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FF288-E05C-5246-9017-0B21546F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515A7-4CC1-E546-9211-B4C760AC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BC322-DC0C-9D42-AEEC-C96B18A3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8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F2B7-03E8-644E-BB72-763747E7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28C28-D313-E048-B2A5-10A58EB92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57E97-A766-2340-973E-A9333FF7F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4EBB7-74AD-D841-A19D-A899817A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A8378-8A2B-BC48-B7EF-CD045BE4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2D2B4-7588-DD44-9329-808C6DB2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5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6AACF-837F-5546-B5B8-86CF3281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438BE-A865-9E49-B6F3-77DB71A3C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E173-5722-E441-8123-CC52FEF86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91D63-D00F-3E47-9407-7BF1456C4AD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15F77-9860-EC44-B732-45132A93C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835E7-138E-CB42-ACEC-5D797A689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3941-415F-AB4A-95B9-8076DB18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17" Type="http://schemas.openxmlformats.org/officeDocument/2006/relationships/image" Target="../media/image3.jpe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10.png"/><Relationship Id="rId19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Khg9ozS8A6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Khg9ozS8A6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mst.edu/~gbert/Electro/Electrochem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mst.edu/~gbert/Electro/Electrochem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Lab this week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0E426-15E8-0F42-B21A-D76A0A81BB9A}"/>
              </a:ext>
            </a:extLst>
          </p:cNvPr>
          <p:cNvSpPr txBox="1"/>
          <p:nvPr/>
        </p:nvSpPr>
        <p:spPr>
          <a:xfrm>
            <a:off x="-10953" y="459125"/>
            <a:ext cx="6066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Part 1. Built some Galvanic Cells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 err="1"/>
              <a:t>Daniell</a:t>
            </a:r>
            <a:r>
              <a:rPr lang="en-US" sz="2400" dirty="0"/>
              <a:t> cell, measure its voltage, figure out which is the cathode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Galvanic cell with unknown “X”</a:t>
            </a:r>
            <a:r>
              <a:rPr lang="en-US" sz="2400" dirty="0"/>
              <a:t>, use the voltage to identify the unknown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concentration cell </a:t>
            </a:r>
            <a:r>
              <a:rPr lang="en-US" sz="2400" dirty="0"/>
              <a:t>and figure out which side has the higher concentration 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Part 2. Look at an electrolysis apparatus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5D5B08-0FBD-714E-B164-16555170772F}"/>
              </a:ext>
            </a:extLst>
          </p:cNvPr>
          <p:cNvGrpSpPr>
            <a:grpSpLocks noChangeAspect="1"/>
          </p:cNvGrpSpPr>
          <p:nvPr/>
        </p:nvGrpSpPr>
        <p:grpSpPr>
          <a:xfrm>
            <a:off x="5987560" y="183159"/>
            <a:ext cx="2605950" cy="2433195"/>
            <a:chOff x="235933" y="1529022"/>
            <a:chExt cx="5124192" cy="512419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FD94D42-092B-F746-9F00-204D460898C4}"/>
                </a:ext>
              </a:extLst>
            </p:cNvPr>
            <p:cNvGrpSpPr/>
            <p:nvPr/>
          </p:nvGrpSpPr>
          <p:grpSpPr>
            <a:xfrm>
              <a:off x="1112463" y="3801395"/>
              <a:ext cx="2949013" cy="2595036"/>
              <a:chOff x="1112463" y="3801395"/>
              <a:chExt cx="2949013" cy="2595036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4949DA8-B7A9-6E42-AE6D-84244A924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0687" y="3801395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D7D8BB0-C97B-C346-95B3-589934940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2463" y="4821631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CDB21C8-A5A0-F240-83A1-1B2A9FC21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3377" y="4784489"/>
                <a:ext cx="2578099" cy="1328945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FEF14A-5096-B54E-8EA3-84CDCA4878E1}"/>
                </a:ext>
              </a:extLst>
            </p:cNvPr>
            <p:cNvGrpSpPr/>
            <p:nvPr/>
          </p:nvGrpSpPr>
          <p:grpSpPr>
            <a:xfrm>
              <a:off x="235933" y="1529022"/>
              <a:ext cx="5124192" cy="5124192"/>
              <a:chOff x="235933" y="811391"/>
              <a:chExt cx="5124192" cy="512419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53655A8-3C0A-1D4F-A67F-A79279BB412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933" y="811391"/>
                <a:ext cx="5124192" cy="5124192"/>
                <a:chOff x="2979133" y="934737"/>
                <a:chExt cx="6233734" cy="623373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52711D0-21E5-0C4A-A291-885439BC6E1B}"/>
                    </a:ext>
                  </a:extLst>
                </p:cNvPr>
                <p:cNvGrpSpPr/>
                <p:nvPr/>
              </p:nvGrpSpPr>
              <p:grpSpPr>
                <a:xfrm>
                  <a:off x="2979133" y="934737"/>
                  <a:ext cx="6233734" cy="6233734"/>
                  <a:chOff x="2979133" y="1200956"/>
                  <a:chExt cx="6233734" cy="6233734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73C15E1-A027-6F4D-B7F2-FBC2C8F92EB8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979133" y="1200956"/>
                    <a:ext cx="6233734" cy="6233734"/>
                    <a:chOff x="3065552" y="185291"/>
                    <a:chExt cx="6233734" cy="6233734"/>
                  </a:xfrm>
                </p:grpSpPr>
                <p:sp>
                  <p:nvSpPr>
                    <p:cNvPr id="53" name="Pie 52">
                      <a:extLst>
                        <a:ext uri="{FF2B5EF4-FFF2-40B4-BE49-F238E27FC236}">
                          <a16:creationId xmlns:a16="http://schemas.microsoft.com/office/drawing/2014/main" id="{3ED78AC9-5B77-1542-A4C8-E356C90314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8953788">
                      <a:off x="3065552" y="185291"/>
                      <a:ext cx="6233734" cy="6233734"/>
                    </a:xfrm>
                    <a:prstGeom prst="pie">
                      <a:avLst/>
                    </a:prstGeom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7B9B6D38-FF91-1C42-ADBF-882753303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5816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70C0">
                        <a:alpha val="61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722E890E-22DB-974C-8A6E-52649A15D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593" y="2908697"/>
                      <a:ext cx="2135294" cy="2117044"/>
                    </a:xfrm>
                    <a:prstGeom prst="ellipse">
                      <a:avLst/>
                    </a:prstGeom>
                    <a:solidFill>
                      <a:srgbClr val="7030A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0F9EEB93-55D2-D247-BA80-A9BB1B9666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216" y="3763109"/>
                      <a:ext cx="2135294" cy="2117044"/>
                    </a:xfrm>
                    <a:prstGeom prst="ellipse">
                      <a:avLst/>
                    </a:prstGeom>
                    <a:solidFill>
                      <a:srgbClr val="00B0F0">
                        <a:alpha val="56000"/>
                      </a:srgb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0B24F9AE-BE69-9C42-A108-1C445BE3F0E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b="0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2893F2DD-AFA6-134F-9F8D-8F70D4DCE1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45208" y="3305026"/>
                        <a:ext cx="1733695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54885865-3AFC-7744-BC1B-A7B6D205E8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2995" y="2144093"/>
                        <a:ext cx="1129720" cy="10535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𝑆𝑎𝑙𝑡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lang="en-US" sz="2400" b="0" i="1" dirty="0"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54885865-3AFC-7744-BC1B-A7B6D205E8C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92995" y="2144093"/>
                        <a:ext cx="1129720" cy="105350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5263" r="-81579" b="-3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DD0B0875-45EA-074D-BE4A-4759DA9E5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839" r="54057" b="62420"/>
                <a:stretch/>
              </p:blipFill>
              <p:spPr>
                <a:xfrm>
                  <a:off x="5382960" y="5230708"/>
                  <a:ext cx="1262794" cy="1785410"/>
                </a:xfrm>
                <a:prstGeom prst="rect">
                  <a:avLst/>
                </a:prstGeom>
              </p:spPr>
            </p:pic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E5926B7-722A-5C44-B1B8-A7E356B5CF4A}"/>
                    </a:ext>
                  </a:extLst>
                </p:cNvPr>
                <p:cNvGrpSpPr/>
                <p:nvPr/>
              </p:nvGrpSpPr>
              <p:grpSpPr>
                <a:xfrm>
                  <a:off x="3997981" y="4071304"/>
                  <a:ext cx="4357405" cy="785317"/>
                  <a:chOff x="3997981" y="4071304"/>
                  <a:chExt cx="4357405" cy="785317"/>
                </a:xfrm>
              </p:grpSpPr>
              <p:sp>
                <p:nvSpPr>
                  <p:cNvPr id="48" name="Bevel 47">
                    <a:extLst>
                      <a:ext uri="{FF2B5EF4-FFF2-40B4-BE49-F238E27FC236}">
                        <a16:creationId xmlns:a16="http://schemas.microsoft.com/office/drawing/2014/main" id="{E0007DCA-D09B-0E48-992F-DD2E8B50A34E}"/>
                      </a:ext>
                    </a:extLst>
                  </p:cNvPr>
                  <p:cNvSpPr/>
                  <p:nvPr/>
                </p:nvSpPr>
                <p:spPr>
                  <a:xfrm>
                    <a:off x="3997981" y="4071304"/>
                    <a:ext cx="1238044" cy="785317"/>
                  </a:xfrm>
                  <a:prstGeom prst="bevel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" name="Bevel 48">
                    <a:extLst>
                      <a:ext uri="{FF2B5EF4-FFF2-40B4-BE49-F238E27FC236}">
                        <a16:creationId xmlns:a16="http://schemas.microsoft.com/office/drawing/2014/main" id="{F2B19C7F-8388-4143-B6E2-0B6CE969CE64}"/>
                      </a:ext>
                    </a:extLst>
                  </p:cNvPr>
                  <p:cNvSpPr/>
                  <p:nvPr/>
                </p:nvSpPr>
                <p:spPr>
                  <a:xfrm>
                    <a:off x="7097488" y="4071304"/>
                    <a:ext cx="1257898" cy="680146"/>
                  </a:xfrm>
                  <a:prstGeom prst="bevel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D817BAE2-46D5-E343-A502-70238C81F770}"/>
                    </a:ext>
                  </a:extLst>
                </p:cNvPr>
                <p:cNvSpPr/>
                <p:nvPr/>
              </p:nvSpPr>
              <p:spPr>
                <a:xfrm>
                  <a:off x="6639245" y="4502111"/>
                  <a:ext cx="1034367" cy="1502870"/>
                </a:xfrm>
                <a:custGeom>
                  <a:avLst/>
                  <a:gdLst>
                    <a:gd name="connsiteX0" fmla="*/ 839244 w 839244"/>
                    <a:gd name="connsiteY0" fmla="*/ 0 h 830937"/>
                    <a:gd name="connsiteX1" fmla="*/ 701457 w 839244"/>
                    <a:gd name="connsiteY1" fmla="*/ 137786 h 830937"/>
                    <a:gd name="connsiteX2" fmla="*/ 626301 w 839244"/>
                    <a:gd name="connsiteY2" fmla="*/ 212942 h 830937"/>
                    <a:gd name="connsiteX3" fmla="*/ 526093 w 839244"/>
                    <a:gd name="connsiteY3" fmla="*/ 388307 h 830937"/>
                    <a:gd name="connsiteX4" fmla="*/ 475989 w 839244"/>
                    <a:gd name="connsiteY4" fmla="*/ 613775 h 830937"/>
                    <a:gd name="connsiteX5" fmla="*/ 438411 w 839244"/>
                    <a:gd name="connsiteY5" fmla="*/ 776613 h 830937"/>
                    <a:gd name="connsiteX6" fmla="*/ 350728 w 839244"/>
                    <a:gd name="connsiteY6" fmla="*/ 826717 h 830937"/>
                    <a:gd name="connsiteX7" fmla="*/ 187890 w 839244"/>
                    <a:gd name="connsiteY7" fmla="*/ 826717 h 830937"/>
                    <a:gd name="connsiteX8" fmla="*/ 37578 w 839244"/>
                    <a:gd name="connsiteY8" fmla="*/ 814191 h 830937"/>
                    <a:gd name="connsiteX9" fmla="*/ 0 w 839244"/>
                    <a:gd name="connsiteY9" fmla="*/ 814191 h 830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39244" h="830937">
                      <a:moveTo>
                        <a:pt x="839244" y="0"/>
                      </a:moveTo>
                      <a:lnTo>
                        <a:pt x="701457" y="137786"/>
                      </a:lnTo>
                      <a:cubicBezTo>
                        <a:pt x="665966" y="173276"/>
                        <a:pt x="655528" y="171189"/>
                        <a:pt x="626301" y="212942"/>
                      </a:cubicBezTo>
                      <a:cubicBezTo>
                        <a:pt x="597074" y="254695"/>
                        <a:pt x="551145" y="321502"/>
                        <a:pt x="526093" y="388307"/>
                      </a:cubicBezTo>
                      <a:cubicBezTo>
                        <a:pt x="501041" y="455112"/>
                        <a:pt x="490603" y="549057"/>
                        <a:pt x="475989" y="613775"/>
                      </a:cubicBezTo>
                      <a:cubicBezTo>
                        <a:pt x="461375" y="678493"/>
                        <a:pt x="459288" y="741123"/>
                        <a:pt x="438411" y="776613"/>
                      </a:cubicBezTo>
                      <a:cubicBezTo>
                        <a:pt x="417534" y="812103"/>
                        <a:pt x="392482" y="818366"/>
                        <a:pt x="350728" y="826717"/>
                      </a:cubicBezTo>
                      <a:cubicBezTo>
                        <a:pt x="308974" y="835068"/>
                        <a:pt x="240082" y="828805"/>
                        <a:pt x="187890" y="826717"/>
                      </a:cubicBezTo>
                      <a:cubicBezTo>
                        <a:pt x="135698" y="824629"/>
                        <a:pt x="68893" y="816279"/>
                        <a:pt x="37578" y="814191"/>
                      </a:cubicBezTo>
                      <a:cubicBezTo>
                        <a:pt x="6263" y="812103"/>
                        <a:pt x="3131" y="813147"/>
                        <a:pt x="0" y="814191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BC40C809-C2BD-C449-8122-F1D1A5E1DFFB}"/>
                    </a:ext>
                  </a:extLst>
                </p:cNvPr>
                <p:cNvSpPr/>
                <p:nvPr/>
              </p:nvSpPr>
              <p:spPr>
                <a:xfrm>
                  <a:off x="4537275" y="4862553"/>
                  <a:ext cx="868100" cy="1752111"/>
                </a:xfrm>
                <a:custGeom>
                  <a:avLst/>
                  <a:gdLst>
                    <a:gd name="connsiteX0" fmla="*/ 0 w 868101"/>
                    <a:gd name="connsiteY0" fmla="*/ 0 h 2176237"/>
                    <a:gd name="connsiteX1" fmla="*/ 312516 w 868101"/>
                    <a:gd name="connsiteY1" fmla="*/ 150470 h 2176237"/>
                    <a:gd name="connsiteX2" fmla="*/ 439838 w 868101"/>
                    <a:gd name="connsiteY2" fmla="*/ 254643 h 2176237"/>
                    <a:gd name="connsiteX3" fmla="*/ 532435 w 868101"/>
                    <a:gd name="connsiteY3" fmla="*/ 381964 h 2176237"/>
                    <a:gd name="connsiteX4" fmla="*/ 671332 w 868101"/>
                    <a:gd name="connsiteY4" fmla="*/ 648182 h 2176237"/>
                    <a:gd name="connsiteX5" fmla="*/ 694481 w 868101"/>
                    <a:gd name="connsiteY5" fmla="*/ 798653 h 2176237"/>
                    <a:gd name="connsiteX6" fmla="*/ 740780 w 868101"/>
                    <a:gd name="connsiteY6" fmla="*/ 949124 h 2176237"/>
                    <a:gd name="connsiteX7" fmla="*/ 763929 w 868101"/>
                    <a:gd name="connsiteY7" fmla="*/ 1365812 h 2176237"/>
                    <a:gd name="connsiteX8" fmla="*/ 787078 w 868101"/>
                    <a:gd name="connsiteY8" fmla="*/ 1643605 h 2176237"/>
                    <a:gd name="connsiteX9" fmla="*/ 810228 w 868101"/>
                    <a:gd name="connsiteY9" fmla="*/ 1921397 h 2176237"/>
                    <a:gd name="connsiteX10" fmla="*/ 821802 w 868101"/>
                    <a:gd name="connsiteY10" fmla="*/ 2060293 h 2176237"/>
                    <a:gd name="connsiteX11" fmla="*/ 844952 w 868101"/>
                    <a:gd name="connsiteY11" fmla="*/ 2141316 h 2176237"/>
                    <a:gd name="connsiteX12" fmla="*/ 868101 w 868101"/>
                    <a:gd name="connsiteY12" fmla="*/ 2176040 h 2176237"/>
                    <a:gd name="connsiteX13" fmla="*/ 844952 w 868101"/>
                    <a:gd name="connsiteY13" fmla="*/ 2152891 h 217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68101" h="2176237">
                      <a:moveTo>
                        <a:pt x="0" y="0"/>
                      </a:moveTo>
                      <a:cubicBezTo>
                        <a:pt x="119605" y="54015"/>
                        <a:pt x="239210" y="108030"/>
                        <a:pt x="312516" y="150470"/>
                      </a:cubicBezTo>
                      <a:cubicBezTo>
                        <a:pt x="385822" y="192911"/>
                        <a:pt x="403185" y="216061"/>
                        <a:pt x="439838" y="254643"/>
                      </a:cubicBezTo>
                      <a:cubicBezTo>
                        <a:pt x="476491" y="293225"/>
                        <a:pt x="493853" y="316374"/>
                        <a:pt x="532435" y="381964"/>
                      </a:cubicBezTo>
                      <a:cubicBezTo>
                        <a:pt x="571017" y="447554"/>
                        <a:pt x="644324" y="578734"/>
                        <a:pt x="671332" y="648182"/>
                      </a:cubicBezTo>
                      <a:cubicBezTo>
                        <a:pt x="698340" y="717630"/>
                        <a:pt x="682906" y="748496"/>
                        <a:pt x="694481" y="798653"/>
                      </a:cubicBezTo>
                      <a:cubicBezTo>
                        <a:pt x="706056" y="848810"/>
                        <a:pt x="729205" y="854597"/>
                        <a:pt x="740780" y="949124"/>
                      </a:cubicBezTo>
                      <a:cubicBezTo>
                        <a:pt x="752355" y="1043651"/>
                        <a:pt x="756213" y="1250065"/>
                        <a:pt x="763929" y="1365812"/>
                      </a:cubicBezTo>
                      <a:cubicBezTo>
                        <a:pt x="771645" y="1481559"/>
                        <a:pt x="787078" y="1643605"/>
                        <a:pt x="787078" y="1643605"/>
                      </a:cubicBezTo>
                      <a:lnTo>
                        <a:pt x="810228" y="1921397"/>
                      </a:lnTo>
                      <a:cubicBezTo>
                        <a:pt x="816015" y="1990845"/>
                        <a:pt x="816015" y="2023640"/>
                        <a:pt x="821802" y="2060293"/>
                      </a:cubicBezTo>
                      <a:cubicBezTo>
                        <a:pt x="827589" y="2096946"/>
                        <a:pt x="844952" y="2141316"/>
                        <a:pt x="844952" y="2141316"/>
                      </a:cubicBezTo>
                      <a:cubicBezTo>
                        <a:pt x="852669" y="2160607"/>
                        <a:pt x="868101" y="2174111"/>
                        <a:pt x="868101" y="2176040"/>
                      </a:cubicBezTo>
                      <a:cubicBezTo>
                        <a:pt x="868101" y="2177969"/>
                        <a:pt x="856526" y="2165430"/>
                        <a:pt x="844952" y="2152891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6B738D8A-D0A3-A64E-8BE2-B2E333F84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2429" y="4113842"/>
                      <a:ext cx="1733694" cy="70233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6B738D8A-D0A3-A64E-8BE2-B2E333F84A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2429" y="4113842"/>
                      <a:ext cx="1733694" cy="70233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060E11C8-937B-2847-A052-356932E2A3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1122" y="4128347"/>
                      <a:ext cx="1112226" cy="6321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𝐶𝑢</m:t>
                          </m:r>
                        </m:oMath>
                      </a14:m>
                      <a:r>
                        <a:rPr lang="en-US" sz="1200" dirty="0"/>
                        <a:t>(s)</a:t>
                      </a:r>
                    </a:p>
                  </p:txBody>
                </p:sp>
              </mc:Choice>
              <mc:Fallback xmlns="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060E11C8-937B-2847-A052-356932E2A3F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91122" y="4128347"/>
                      <a:ext cx="1112226" cy="63210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10811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212E560-83F3-914F-BDAF-9876B0E4C0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EA94E38-B7F9-6C47-9D2C-83D7A6A6EA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4159" y="5210880"/>
                      <a:ext cx="310470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3810" r="-952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71ADF03-E801-A34E-9704-0848379E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3587682" y="2534010"/>
                    <a:ext cx="142511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𝐶𝑢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</m:sup>
                          </m:sSup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02E9732-82C9-C545-900E-FF8815421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7682" y="2534010"/>
                    <a:ext cx="142511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AEEEC0-AF6F-B849-A6B7-47D94BE07E1C}"/>
              </a:ext>
            </a:extLst>
          </p:cNvPr>
          <p:cNvGrpSpPr>
            <a:grpSpLocks noChangeAspect="1"/>
          </p:cNvGrpSpPr>
          <p:nvPr/>
        </p:nvGrpSpPr>
        <p:grpSpPr>
          <a:xfrm>
            <a:off x="9399770" y="970849"/>
            <a:ext cx="2650918" cy="2475182"/>
            <a:chOff x="235933" y="1529022"/>
            <a:chExt cx="5124192" cy="51241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D12EDDA-E03B-8D4C-9829-239747ACE151}"/>
                </a:ext>
              </a:extLst>
            </p:cNvPr>
            <p:cNvGrpSpPr/>
            <p:nvPr/>
          </p:nvGrpSpPr>
          <p:grpSpPr>
            <a:xfrm>
              <a:off x="1112463" y="3801395"/>
              <a:ext cx="2949013" cy="2595036"/>
              <a:chOff x="1112463" y="3801395"/>
              <a:chExt cx="2949013" cy="2595036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A0D09E0B-D93E-814F-A600-98800693E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0687" y="3801395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7E2AF6A0-0AD7-AE4D-B248-AA66DF04B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2463" y="4821631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1D947E6-A98F-0642-8F1A-C6CFE29F1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3377" y="4784489"/>
                <a:ext cx="2578099" cy="1328945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C81CEF9-C621-9C43-90F1-AB80547DCD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5933" y="1529022"/>
              <a:ext cx="5124192" cy="5124192"/>
              <a:chOff x="2979133" y="934737"/>
              <a:chExt cx="6233734" cy="62337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5A81B05-818C-6742-A77C-AE31014D88C3}"/>
                  </a:ext>
                </a:extLst>
              </p:cNvPr>
              <p:cNvGrpSpPr/>
              <p:nvPr/>
            </p:nvGrpSpPr>
            <p:grpSpPr>
              <a:xfrm>
                <a:off x="2979133" y="934737"/>
                <a:ext cx="6233734" cy="6233734"/>
                <a:chOff x="2979133" y="1200956"/>
                <a:chExt cx="6233734" cy="6233734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7064B91-83C7-A944-B9C1-B9386537EDD1}"/>
                    </a:ext>
                  </a:extLst>
                </p:cNvPr>
                <p:cNvGrpSpPr/>
                <p:nvPr/>
              </p:nvGrpSpPr>
              <p:grpSpPr>
                <a:xfrm rot="10800000">
                  <a:off x="2979133" y="1200956"/>
                  <a:ext cx="6233734" cy="6233734"/>
                  <a:chOff x="3065552" y="185291"/>
                  <a:chExt cx="6233734" cy="6233734"/>
                </a:xfrm>
              </p:grpSpPr>
              <p:sp>
                <p:nvSpPr>
                  <p:cNvPr id="77" name="Pie 76">
                    <a:extLst>
                      <a:ext uri="{FF2B5EF4-FFF2-40B4-BE49-F238E27FC236}">
                        <a16:creationId xmlns:a16="http://schemas.microsoft.com/office/drawing/2014/main" id="{AAFCEF90-D837-3442-B9D4-2A6C5AB34D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8953788">
                    <a:off x="3065552" y="185291"/>
                    <a:ext cx="6233734" cy="6233734"/>
                  </a:xfrm>
                  <a:prstGeom prst="pi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2D161569-D37E-6B44-A0E4-7D189866DC2B}"/>
                      </a:ext>
                    </a:extLst>
                  </p:cNvPr>
                  <p:cNvSpPr/>
                  <p:nvPr/>
                </p:nvSpPr>
                <p:spPr>
                  <a:xfrm>
                    <a:off x="6745816" y="2908697"/>
                    <a:ext cx="2135294" cy="2117044"/>
                  </a:xfrm>
                  <a:prstGeom prst="ellipse">
                    <a:avLst/>
                  </a:prstGeom>
                  <a:solidFill>
                    <a:srgbClr val="0070C0">
                      <a:alpha val="61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F6A52ABE-A6FF-3942-8F07-0A58E570904F}"/>
                      </a:ext>
                    </a:extLst>
                  </p:cNvPr>
                  <p:cNvSpPr/>
                  <p:nvPr/>
                </p:nvSpPr>
                <p:spPr>
                  <a:xfrm>
                    <a:off x="3418593" y="2908697"/>
                    <a:ext cx="2135294" cy="2117044"/>
                  </a:xfrm>
                  <a:prstGeom prst="ellipse">
                    <a:avLst/>
                  </a:prstGeom>
                  <a:solidFill>
                    <a:srgbClr val="7030A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4E6F5B3F-2BF3-F240-ACD8-AFC6AA06754D}"/>
                      </a:ext>
                    </a:extLst>
                  </p:cNvPr>
                  <p:cNvSpPr/>
                  <p:nvPr/>
                </p:nvSpPr>
                <p:spPr>
                  <a:xfrm>
                    <a:off x="5107216" y="3763109"/>
                    <a:ext cx="2135294" cy="2117044"/>
                  </a:xfrm>
                  <a:prstGeom prst="ellipse">
                    <a:avLst/>
                  </a:prstGeom>
                  <a:solidFill>
                    <a:srgbClr val="00B0F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6A0D066E-BF49-E54A-8B03-F3383CF5A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5208" y="3305026"/>
                      <a:ext cx="173369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b="0" dirty="0"/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2893F2DD-AFA6-134F-9F8D-8F70D4DCE1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5208" y="3305026"/>
                      <a:ext cx="1733695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D8C8DEA6-3C24-F347-9B91-13A883AE9F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97814" y="2115218"/>
                      <a:ext cx="1129719" cy="10535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𝑆𝑎𝑙𝑡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b="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D8C8DEA6-3C24-F347-9B91-13A883AE9F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97814" y="2115218"/>
                      <a:ext cx="1129719" cy="105350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564" r="-76923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988655D-3D02-FC4E-9889-51481B188F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3839" r="54057" b="62420"/>
              <a:stretch/>
            </p:blipFill>
            <p:spPr>
              <a:xfrm>
                <a:off x="5382960" y="5230708"/>
                <a:ext cx="1262794" cy="1785410"/>
              </a:xfrm>
              <a:prstGeom prst="rect">
                <a:avLst/>
              </a:prstGeom>
            </p:spPr>
          </p:pic>
          <p:sp>
            <p:nvSpPr>
              <p:cNvPr id="72" name="Bevel 71">
                <a:extLst>
                  <a:ext uri="{FF2B5EF4-FFF2-40B4-BE49-F238E27FC236}">
                    <a16:creationId xmlns:a16="http://schemas.microsoft.com/office/drawing/2014/main" id="{0FEC19E0-668D-4343-8FE5-3997C815CE0C}"/>
                  </a:ext>
                </a:extLst>
              </p:cNvPr>
              <p:cNvSpPr/>
              <p:nvPr/>
            </p:nvSpPr>
            <p:spPr>
              <a:xfrm>
                <a:off x="3997981" y="4071304"/>
                <a:ext cx="1238045" cy="785317"/>
              </a:xfrm>
              <a:prstGeom prst="bevel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50B797A-D168-6E48-8B42-9EE13FB20639}"/>
                  </a:ext>
                </a:extLst>
              </p:cNvPr>
              <p:cNvSpPr/>
              <p:nvPr/>
            </p:nvSpPr>
            <p:spPr>
              <a:xfrm>
                <a:off x="6639245" y="4502111"/>
                <a:ext cx="1034367" cy="1502870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63B38E3-5837-3B42-9DBE-95E44739DA66}"/>
                  </a:ext>
                </a:extLst>
              </p:cNvPr>
              <p:cNvSpPr/>
              <p:nvPr/>
            </p:nvSpPr>
            <p:spPr>
              <a:xfrm>
                <a:off x="4537275" y="4862553"/>
                <a:ext cx="868100" cy="1752111"/>
              </a:xfrm>
              <a:custGeom>
                <a:avLst/>
                <a:gdLst>
                  <a:gd name="connsiteX0" fmla="*/ 0 w 868101"/>
                  <a:gd name="connsiteY0" fmla="*/ 0 h 2176237"/>
                  <a:gd name="connsiteX1" fmla="*/ 312516 w 868101"/>
                  <a:gd name="connsiteY1" fmla="*/ 150470 h 2176237"/>
                  <a:gd name="connsiteX2" fmla="*/ 439838 w 868101"/>
                  <a:gd name="connsiteY2" fmla="*/ 254643 h 2176237"/>
                  <a:gd name="connsiteX3" fmla="*/ 532435 w 868101"/>
                  <a:gd name="connsiteY3" fmla="*/ 381964 h 2176237"/>
                  <a:gd name="connsiteX4" fmla="*/ 671332 w 868101"/>
                  <a:gd name="connsiteY4" fmla="*/ 648182 h 2176237"/>
                  <a:gd name="connsiteX5" fmla="*/ 694481 w 868101"/>
                  <a:gd name="connsiteY5" fmla="*/ 798653 h 2176237"/>
                  <a:gd name="connsiteX6" fmla="*/ 740780 w 868101"/>
                  <a:gd name="connsiteY6" fmla="*/ 949124 h 2176237"/>
                  <a:gd name="connsiteX7" fmla="*/ 763929 w 868101"/>
                  <a:gd name="connsiteY7" fmla="*/ 1365812 h 2176237"/>
                  <a:gd name="connsiteX8" fmla="*/ 787078 w 868101"/>
                  <a:gd name="connsiteY8" fmla="*/ 1643605 h 2176237"/>
                  <a:gd name="connsiteX9" fmla="*/ 810228 w 868101"/>
                  <a:gd name="connsiteY9" fmla="*/ 1921397 h 2176237"/>
                  <a:gd name="connsiteX10" fmla="*/ 821802 w 868101"/>
                  <a:gd name="connsiteY10" fmla="*/ 2060293 h 2176237"/>
                  <a:gd name="connsiteX11" fmla="*/ 844952 w 868101"/>
                  <a:gd name="connsiteY11" fmla="*/ 2141316 h 2176237"/>
                  <a:gd name="connsiteX12" fmla="*/ 868101 w 868101"/>
                  <a:gd name="connsiteY12" fmla="*/ 2176040 h 2176237"/>
                  <a:gd name="connsiteX13" fmla="*/ 844952 w 868101"/>
                  <a:gd name="connsiteY13" fmla="*/ 2152891 h 217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101" h="2176237">
                    <a:moveTo>
                      <a:pt x="0" y="0"/>
                    </a:moveTo>
                    <a:cubicBezTo>
                      <a:pt x="119605" y="54015"/>
                      <a:pt x="239210" y="108030"/>
                      <a:pt x="312516" y="150470"/>
                    </a:cubicBezTo>
                    <a:cubicBezTo>
                      <a:pt x="385822" y="192911"/>
                      <a:pt x="403185" y="216061"/>
                      <a:pt x="439838" y="254643"/>
                    </a:cubicBezTo>
                    <a:cubicBezTo>
                      <a:pt x="476491" y="293225"/>
                      <a:pt x="493853" y="316374"/>
                      <a:pt x="532435" y="381964"/>
                    </a:cubicBezTo>
                    <a:cubicBezTo>
                      <a:pt x="571017" y="447554"/>
                      <a:pt x="644324" y="578734"/>
                      <a:pt x="671332" y="648182"/>
                    </a:cubicBezTo>
                    <a:cubicBezTo>
                      <a:pt x="698340" y="717630"/>
                      <a:pt x="682906" y="748496"/>
                      <a:pt x="694481" y="798653"/>
                    </a:cubicBezTo>
                    <a:cubicBezTo>
                      <a:pt x="706056" y="848810"/>
                      <a:pt x="729205" y="854597"/>
                      <a:pt x="740780" y="949124"/>
                    </a:cubicBezTo>
                    <a:cubicBezTo>
                      <a:pt x="752355" y="1043651"/>
                      <a:pt x="756213" y="1250065"/>
                      <a:pt x="763929" y="1365812"/>
                    </a:cubicBezTo>
                    <a:cubicBezTo>
                      <a:pt x="771645" y="1481559"/>
                      <a:pt x="787078" y="1643605"/>
                      <a:pt x="787078" y="1643605"/>
                    </a:cubicBezTo>
                    <a:lnTo>
                      <a:pt x="810228" y="1921397"/>
                    </a:lnTo>
                    <a:cubicBezTo>
                      <a:pt x="816015" y="1990845"/>
                      <a:pt x="816015" y="2023640"/>
                      <a:pt x="821802" y="2060293"/>
                    </a:cubicBezTo>
                    <a:cubicBezTo>
                      <a:pt x="827589" y="2096946"/>
                      <a:pt x="844952" y="2141316"/>
                      <a:pt x="844952" y="2141316"/>
                    </a:cubicBezTo>
                    <a:cubicBezTo>
                      <a:pt x="852669" y="2160607"/>
                      <a:pt x="868101" y="2174111"/>
                      <a:pt x="868101" y="2176040"/>
                    </a:cubicBezTo>
                    <a:cubicBezTo>
                      <a:pt x="868101" y="2177969"/>
                      <a:pt x="856526" y="2165430"/>
                      <a:pt x="844952" y="2152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B4006BF-C60C-BB43-84F8-A98E9D82C3C2}"/>
                      </a:ext>
                    </a:extLst>
                  </p:cNvPr>
                  <p:cNvSpPr/>
                  <p:nvPr/>
                </p:nvSpPr>
                <p:spPr>
                  <a:xfrm>
                    <a:off x="3732429" y="4113842"/>
                    <a:ext cx="1733694" cy="70233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B4006BF-C60C-BB43-84F8-A98E9D82C3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429" y="4113842"/>
                    <a:ext cx="1733694" cy="7023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75FC647-D055-CC45-88E6-2ABFFB18F642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EA94E38-B7F9-6C47-9D2C-83D7A6A6EA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810" r="-952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AE8E3F5-3996-C04E-8F6C-97DE26D81419}"/>
              </a:ext>
            </a:extLst>
          </p:cNvPr>
          <p:cNvGrpSpPr>
            <a:grpSpLocks noChangeAspect="1"/>
          </p:cNvGrpSpPr>
          <p:nvPr/>
        </p:nvGrpSpPr>
        <p:grpSpPr>
          <a:xfrm>
            <a:off x="6566437" y="2786263"/>
            <a:ext cx="2586152" cy="2414709"/>
            <a:chOff x="235933" y="1529022"/>
            <a:chExt cx="5124192" cy="512419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30CB907-43AB-6141-9B12-A5983B214B9F}"/>
                </a:ext>
              </a:extLst>
            </p:cNvPr>
            <p:cNvGrpSpPr/>
            <p:nvPr/>
          </p:nvGrpSpPr>
          <p:grpSpPr>
            <a:xfrm>
              <a:off x="1112463" y="3801395"/>
              <a:ext cx="2949013" cy="2595036"/>
              <a:chOff x="1112463" y="3801395"/>
              <a:chExt cx="2949013" cy="2595036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A9A35274-0074-8A40-A535-60C2A17E7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0687" y="3801395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EA4CE35-DC29-FC43-89E9-9413B73BB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2463" y="4821631"/>
                <a:ext cx="2578100" cy="15748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50789A77-8980-A84C-AE59-1D225176E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3377" y="4784489"/>
                <a:ext cx="2578099" cy="1328945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699DD35-9A3C-E54F-9BCD-0EA9738996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5933" y="1529022"/>
              <a:ext cx="5124192" cy="5124192"/>
              <a:chOff x="2979133" y="934737"/>
              <a:chExt cx="6233734" cy="6233734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1695841-609C-C341-90C0-EA26014A2B0D}"/>
                  </a:ext>
                </a:extLst>
              </p:cNvPr>
              <p:cNvGrpSpPr/>
              <p:nvPr/>
            </p:nvGrpSpPr>
            <p:grpSpPr>
              <a:xfrm>
                <a:off x="2979133" y="934737"/>
                <a:ext cx="6233734" cy="6233734"/>
                <a:chOff x="2979133" y="1200956"/>
                <a:chExt cx="6233734" cy="6233734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9B0DF5DB-BC1D-FB40-85F4-9B9C711F58C1}"/>
                    </a:ext>
                  </a:extLst>
                </p:cNvPr>
                <p:cNvGrpSpPr/>
                <p:nvPr/>
              </p:nvGrpSpPr>
              <p:grpSpPr>
                <a:xfrm rot="10800000">
                  <a:off x="2979133" y="1200956"/>
                  <a:ext cx="6233734" cy="6233734"/>
                  <a:chOff x="3065552" y="185291"/>
                  <a:chExt cx="6233734" cy="6233734"/>
                </a:xfrm>
              </p:grpSpPr>
              <p:sp>
                <p:nvSpPr>
                  <p:cNvPr id="102" name="Pie 101">
                    <a:extLst>
                      <a:ext uri="{FF2B5EF4-FFF2-40B4-BE49-F238E27FC236}">
                        <a16:creationId xmlns:a16="http://schemas.microsoft.com/office/drawing/2014/main" id="{977846B4-798B-BA44-B77E-EC4EAAECA6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8953788">
                    <a:off x="3065552" y="185291"/>
                    <a:ext cx="6233734" cy="6233734"/>
                  </a:xfrm>
                  <a:prstGeom prst="pi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0000D8EC-67F9-AE44-852D-21F84F61242D}"/>
                      </a:ext>
                    </a:extLst>
                  </p:cNvPr>
                  <p:cNvSpPr/>
                  <p:nvPr/>
                </p:nvSpPr>
                <p:spPr>
                  <a:xfrm>
                    <a:off x="6745816" y="2908697"/>
                    <a:ext cx="2135294" cy="2117044"/>
                  </a:xfrm>
                  <a:prstGeom prst="ellipse">
                    <a:avLst/>
                  </a:prstGeom>
                  <a:solidFill>
                    <a:srgbClr val="0070C0">
                      <a:alpha val="61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766D4339-E3AB-0546-A215-0C9DDD9B9E03}"/>
                      </a:ext>
                    </a:extLst>
                  </p:cNvPr>
                  <p:cNvSpPr/>
                  <p:nvPr/>
                </p:nvSpPr>
                <p:spPr>
                  <a:xfrm>
                    <a:off x="3418593" y="2908697"/>
                    <a:ext cx="2135294" cy="2117044"/>
                  </a:xfrm>
                  <a:prstGeom prst="ellipse">
                    <a:avLst/>
                  </a:prstGeom>
                  <a:solidFill>
                    <a:srgbClr val="7030A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94378799-84A1-0E44-B630-538CFCF40798}"/>
                      </a:ext>
                    </a:extLst>
                  </p:cNvPr>
                  <p:cNvSpPr/>
                  <p:nvPr/>
                </p:nvSpPr>
                <p:spPr>
                  <a:xfrm>
                    <a:off x="5107216" y="3763109"/>
                    <a:ext cx="2135294" cy="2117044"/>
                  </a:xfrm>
                  <a:prstGeom prst="ellipse">
                    <a:avLst/>
                  </a:prstGeom>
                  <a:solidFill>
                    <a:srgbClr val="00B0F0">
                      <a:alpha val="56000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888861CB-0A08-F447-A68C-1B99076ECC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5207" y="3305027"/>
                      <a:ext cx="1733694" cy="10535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b="0" dirty="0"/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888861CB-0A08-F447-A68C-1B99076ECC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5207" y="3305027"/>
                      <a:ext cx="1733694" cy="105350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8F3E9DED-1D79-2B47-A42F-8D317D997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90821" y="2112970"/>
                      <a:ext cx="1129720" cy="10535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𝑆𝑎𝑙𝑡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US" sz="2400" b="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8F3E9DED-1D79-2B47-A42F-8D317D997E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90821" y="2112970"/>
                      <a:ext cx="1129720" cy="105350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5263" r="-81579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E91EA08B-E367-F24C-A515-1501A5B5C5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3839" r="54057" b="62420"/>
              <a:stretch/>
            </p:blipFill>
            <p:spPr>
              <a:xfrm>
                <a:off x="5382960" y="5230708"/>
                <a:ext cx="1262794" cy="1785410"/>
              </a:xfrm>
              <a:prstGeom prst="rect">
                <a:avLst/>
              </a:prstGeom>
            </p:spPr>
          </p:pic>
          <p:sp>
            <p:nvSpPr>
              <p:cNvPr id="97" name="Bevel 96">
                <a:extLst>
                  <a:ext uri="{FF2B5EF4-FFF2-40B4-BE49-F238E27FC236}">
                    <a16:creationId xmlns:a16="http://schemas.microsoft.com/office/drawing/2014/main" id="{93478A36-DF31-E640-B546-11A6D3492D1A}"/>
                  </a:ext>
                </a:extLst>
              </p:cNvPr>
              <p:cNvSpPr/>
              <p:nvPr/>
            </p:nvSpPr>
            <p:spPr>
              <a:xfrm>
                <a:off x="3997982" y="4071304"/>
                <a:ext cx="1238044" cy="785318"/>
              </a:xfrm>
              <a:prstGeom prst="bevel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A696BCE6-052B-F54A-894B-1A95729A64BE}"/>
                  </a:ext>
                </a:extLst>
              </p:cNvPr>
              <p:cNvSpPr/>
              <p:nvPr/>
            </p:nvSpPr>
            <p:spPr>
              <a:xfrm>
                <a:off x="6639245" y="4502111"/>
                <a:ext cx="1034367" cy="1502870"/>
              </a:xfrm>
              <a:custGeom>
                <a:avLst/>
                <a:gdLst>
                  <a:gd name="connsiteX0" fmla="*/ 839244 w 839244"/>
                  <a:gd name="connsiteY0" fmla="*/ 0 h 830937"/>
                  <a:gd name="connsiteX1" fmla="*/ 701457 w 839244"/>
                  <a:gd name="connsiteY1" fmla="*/ 137786 h 830937"/>
                  <a:gd name="connsiteX2" fmla="*/ 626301 w 839244"/>
                  <a:gd name="connsiteY2" fmla="*/ 212942 h 830937"/>
                  <a:gd name="connsiteX3" fmla="*/ 526093 w 839244"/>
                  <a:gd name="connsiteY3" fmla="*/ 388307 h 830937"/>
                  <a:gd name="connsiteX4" fmla="*/ 475989 w 839244"/>
                  <a:gd name="connsiteY4" fmla="*/ 613775 h 830937"/>
                  <a:gd name="connsiteX5" fmla="*/ 438411 w 839244"/>
                  <a:gd name="connsiteY5" fmla="*/ 776613 h 830937"/>
                  <a:gd name="connsiteX6" fmla="*/ 350728 w 839244"/>
                  <a:gd name="connsiteY6" fmla="*/ 826717 h 830937"/>
                  <a:gd name="connsiteX7" fmla="*/ 187890 w 839244"/>
                  <a:gd name="connsiteY7" fmla="*/ 826717 h 830937"/>
                  <a:gd name="connsiteX8" fmla="*/ 37578 w 839244"/>
                  <a:gd name="connsiteY8" fmla="*/ 814191 h 830937"/>
                  <a:gd name="connsiteX9" fmla="*/ 0 w 839244"/>
                  <a:gd name="connsiteY9" fmla="*/ 814191 h 83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244" h="830937">
                    <a:moveTo>
                      <a:pt x="839244" y="0"/>
                    </a:moveTo>
                    <a:lnTo>
                      <a:pt x="701457" y="137786"/>
                    </a:lnTo>
                    <a:cubicBezTo>
                      <a:pt x="665966" y="173276"/>
                      <a:pt x="655528" y="171189"/>
                      <a:pt x="626301" y="212942"/>
                    </a:cubicBezTo>
                    <a:cubicBezTo>
                      <a:pt x="597074" y="254695"/>
                      <a:pt x="551145" y="321502"/>
                      <a:pt x="526093" y="388307"/>
                    </a:cubicBezTo>
                    <a:cubicBezTo>
                      <a:pt x="501041" y="455112"/>
                      <a:pt x="490603" y="549057"/>
                      <a:pt x="475989" y="613775"/>
                    </a:cubicBezTo>
                    <a:cubicBezTo>
                      <a:pt x="461375" y="678493"/>
                      <a:pt x="459288" y="741123"/>
                      <a:pt x="438411" y="776613"/>
                    </a:cubicBezTo>
                    <a:cubicBezTo>
                      <a:pt x="417534" y="812103"/>
                      <a:pt x="392482" y="818366"/>
                      <a:pt x="350728" y="826717"/>
                    </a:cubicBezTo>
                    <a:cubicBezTo>
                      <a:pt x="308974" y="835068"/>
                      <a:pt x="240082" y="828805"/>
                      <a:pt x="187890" y="826717"/>
                    </a:cubicBezTo>
                    <a:cubicBezTo>
                      <a:pt x="135698" y="824629"/>
                      <a:pt x="68893" y="816279"/>
                      <a:pt x="37578" y="814191"/>
                    </a:cubicBezTo>
                    <a:cubicBezTo>
                      <a:pt x="6263" y="812103"/>
                      <a:pt x="3131" y="813147"/>
                      <a:pt x="0" y="81419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C765C4A6-0A5F-554B-95F0-5080950A7CC9}"/>
                  </a:ext>
                </a:extLst>
              </p:cNvPr>
              <p:cNvSpPr/>
              <p:nvPr/>
            </p:nvSpPr>
            <p:spPr>
              <a:xfrm>
                <a:off x="4537275" y="4862553"/>
                <a:ext cx="868100" cy="1752111"/>
              </a:xfrm>
              <a:custGeom>
                <a:avLst/>
                <a:gdLst>
                  <a:gd name="connsiteX0" fmla="*/ 0 w 868101"/>
                  <a:gd name="connsiteY0" fmla="*/ 0 h 2176237"/>
                  <a:gd name="connsiteX1" fmla="*/ 312516 w 868101"/>
                  <a:gd name="connsiteY1" fmla="*/ 150470 h 2176237"/>
                  <a:gd name="connsiteX2" fmla="*/ 439838 w 868101"/>
                  <a:gd name="connsiteY2" fmla="*/ 254643 h 2176237"/>
                  <a:gd name="connsiteX3" fmla="*/ 532435 w 868101"/>
                  <a:gd name="connsiteY3" fmla="*/ 381964 h 2176237"/>
                  <a:gd name="connsiteX4" fmla="*/ 671332 w 868101"/>
                  <a:gd name="connsiteY4" fmla="*/ 648182 h 2176237"/>
                  <a:gd name="connsiteX5" fmla="*/ 694481 w 868101"/>
                  <a:gd name="connsiteY5" fmla="*/ 798653 h 2176237"/>
                  <a:gd name="connsiteX6" fmla="*/ 740780 w 868101"/>
                  <a:gd name="connsiteY6" fmla="*/ 949124 h 2176237"/>
                  <a:gd name="connsiteX7" fmla="*/ 763929 w 868101"/>
                  <a:gd name="connsiteY7" fmla="*/ 1365812 h 2176237"/>
                  <a:gd name="connsiteX8" fmla="*/ 787078 w 868101"/>
                  <a:gd name="connsiteY8" fmla="*/ 1643605 h 2176237"/>
                  <a:gd name="connsiteX9" fmla="*/ 810228 w 868101"/>
                  <a:gd name="connsiteY9" fmla="*/ 1921397 h 2176237"/>
                  <a:gd name="connsiteX10" fmla="*/ 821802 w 868101"/>
                  <a:gd name="connsiteY10" fmla="*/ 2060293 h 2176237"/>
                  <a:gd name="connsiteX11" fmla="*/ 844952 w 868101"/>
                  <a:gd name="connsiteY11" fmla="*/ 2141316 h 2176237"/>
                  <a:gd name="connsiteX12" fmla="*/ 868101 w 868101"/>
                  <a:gd name="connsiteY12" fmla="*/ 2176040 h 2176237"/>
                  <a:gd name="connsiteX13" fmla="*/ 844952 w 868101"/>
                  <a:gd name="connsiteY13" fmla="*/ 2152891 h 217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101" h="2176237">
                    <a:moveTo>
                      <a:pt x="0" y="0"/>
                    </a:moveTo>
                    <a:cubicBezTo>
                      <a:pt x="119605" y="54015"/>
                      <a:pt x="239210" y="108030"/>
                      <a:pt x="312516" y="150470"/>
                    </a:cubicBezTo>
                    <a:cubicBezTo>
                      <a:pt x="385822" y="192911"/>
                      <a:pt x="403185" y="216061"/>
                      <a:pt x="439838" y="254643"/>
                    </a:cubicBezTo>
                    <a:cubicBezTo>
                      <a:pt x="476491" y="293225"/>
                      <a:pt x="493853" y="316374"/>
                      <a:pt x="532435" y="381964"/>
                    </a:cubicBezTo>
                    <a:cubicBezTo>
                      <a:pt x="571017" y="447554"/>
                      <a:pt x="644324" y="578734"/>
                      <a:pt x="671332" y="648182"/>
                    </a:cubicBezTo>
                    <a:cubicBezTo>
                      <a:pt x="698340" y="717630"/>
                      <a:pt x="682906" y="748496"/>
                      <a:pt x="694481" y="798653"/>
                    </a:cubicBezTo>
                    <a:cubicBezTo>
                      <a:pt x="706056" y="848810"/>
                      <a:pt x="729205" y="854597"/>
                      <a:pt x="740780" y="949124"/>
                    </a:cubicBezTo>
                    <a:cubicBezTo>
                      <a:pt x="752355" y="1043651"/>
                      <a:pt x="756213" y="1250065"/>
                      <a:pt x="763929" y="1365812"/>
                    </a:cubicBezTo>
                    <a:cubicBezTo>
                      <a:pt x="771645" y="1481559"/>
                      <a:pt x="787078" y="1643605"/>
                      <a:pt x="787078" y="1643605"/>
                    </a:cubicBezTo>
                    <a:lnTo>
                      <a:pt x="810228" y="1921397"/>
                    </a:lnTo>
                    <a:cubicBezTo>
                      <a:pt x="816015" y="1990845"/>
                      <a:pt x="816015" y="2023640"/>
                      <a:pt x="821802" y="2060293"/>
                    </a:cubicBezTo>
                    <a:cubicBezTo>
                      <a:pt x="827589" y="2096946"/>
                      <a:pt x="844952" y="2141316"/>
                      <a:pt x="844952" y="2141316"/>
                    </a:cubicBezTo>
                    <a:cubicBezTo>
                      <a:pt x="852669" y="2160607"/>
                      <a:pt x="868101" y="2174111"/>
                      <a:pt x="868101" y="2176040"/>
                    </a:cubicBezTo>
                    <a:cubicBezTo>
                      <a:pt x="868101" y="2177969"/>
                      <a:pt x="856526" y="2165430"/>
                      <a:pt x="844952" y="2152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188148AF-03B7-B34A-9572-BBBF3B71A9BE}"/>
                      </a:ext>
                    </a:extLst>
                  </p:cNvPr>
                  <p:cNvSpPr/>
                  <p:nvPr/>
                </p:nvSpPr>
                <p:spPr>
                  <a:xfrm>
                    <a:off x="4137029" y="4085729"/>
                    <a:ext cx="1733694" cy="70233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400" b="0" dirty="0"/>
                      <a:t>X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188148AF-03B7-B34A-9572-BBBF3B71A9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7029" y="4085729"/>
                    <a:ext cx="1733694" cy="70233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24" t="-4545" b="-3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FFA8F776-D86C-524E-A0A4-B86D5F00598F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EA94E38-B7F9-6C47-9D2C-83D7A6A6EA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159" y="5210880"/>
                    <a:ext cx="31047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810" r="-952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33C706-8C76-A040-A824-1D8D20F62B40}"/>
              </a:ext>
            </a:extLst>
          </p:cNvPr>
          <p:cNvGrpSpPr/>
          <p:nvPr/>
        </p:nvGrpSpPr>
        <p:grpSpPr>
          <a:xfrm>
            <a:off x="8207925" y="3530351"/>
            <a:ext cx="906425" cy="777906"/>
            <a:chOff x="8326243" y="4884144"/>
            <a:chExt cx="906425" cy="77790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6F979A3-1693-5F4F-A475-3AB46118A4D4}"/>
                </a:ext>
              </a:extLst>
            </p:cNvPr>
            <p:cNvGrpSpPr/>
            <p:nvPr/>
          </p:nvGrpSpPr>
          <p:grpSpPr>
            <a:xfrm>
              <a:off x="8326243" y="4884144"/>
              <a:ext cx="813676" cy="772283"/>
              <a:chOff x="8326243" y="4836644"/>
              <a:chExt cx="813676" cy="7722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E67FD70-0963-BE4B-B33E-BA933565FD5C}"/>
                      </a:ext>
                    </a:extLst>
                  </p:cNvPr>
                  <p:cNvSpPr txBox="1"/>
                  <p:nvPr/>
                </p:nvSpPr>
                <p:spPr>
                  <a:xfrm>
                    <a:off x="8326243" y="4836644"/>
                    <a:ext cx="8136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E67FD70-0963-BE4B-B33E-BA933565FD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6243" y="4836644"/>
                    <a:ext cx="813676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1" name="Bevel 110">
                <a:extLst>
                  <a:ext uri="{FF2B5EF4-FFF2-40B4-BE49-F238E27FC236}">
                    <a16:creationId xmlns:a16="http://schemas.microsoft.com/office/drawing/2014/main" id="{0E8E7C99-6509-3C4F-9099-6B77CA6D7ADF}"/>
                  </a:ext>
                </a:extLst>
              </p:cNvPr>
              <p:cNvSpPr/>
              <p:nvPr/>
            </p:nvSpPr>
            <p:spPr>
              <a:xfrm>
                <a:off x="8397113" y="5264787"/>
                <a:ext cx="581052" cy="344140"/>
              </a:xfrm>
              <a:prstGeom prst="bevel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27C4CEB-F049-894B-AD3B-81F8D872DC69}"/>
                    </a:ext>
                  </a:extLst>
                </p:cNvPr>
                <p:cNvSpPr/>
                <p:nvPr/>
              </p:nvSpPr>
              <p:spPr>
                <a:xfrm>
                  <a:off x="8418992" y="5354273"/>
                  <a:ext cx="81367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0" dirty="0"/>
                    <a:t>X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27C4CEB-F049-894B-AD3B-81F8D872DC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992" y="5354273"/>
                  <a:ext cx="813676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077"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2" name="Picture 6">
            <a:extLst>
              <a:ext uri="{FF2B5EF4-FFF2-40B4-BE49-F238E27FC236}">
                <a16:creationId xmlns:a16="http://schemas.microsoft.com/office/drawing/2014/main" id="{66E2B5AB-E19C-B941-8D1C-C4229DB2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4253041"/>
            <a:ext cx="2445077" cy="24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41DDA3-BC2F-CC4F-B132-C0850559BF4D}"/>
              </a:ext>
            </a:extLst>
          </p:cNvPr>
          <p:cNvGrpSpPr/>
          <p:nvPr/>
        </p:nvGrpSpPr>
        <p:grpSpPr>
          <a:xfrm>
            <a:off x="11107850" y="1772075"/>
            <a:ext cx="906425" cy="777906"/>
            <a:chOff x="8326243" y="4884144"/>
            <a:chExt cx="906425" cy="77790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36D8D60-32E8-1C41-8D08-1F583752BCFC}"/>
                </a:ext>
              </a:extLst>
            </p:cNvPr>
            <p:cNvGrpSpPr/>
            <p:nvPr/>
          </p:nvGrpSpPr>
          <p:grpSpPr>
            <a:xfrm>
              <a:off x="8326243" y="4884144"/>
              <a:ext cx="813676" cy="772283"/>
              <a:chOff x="8326243" y="4836644"/>
              <a:chExt cx="813676" cy="7722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E16866B5-F836-4245-96DF-CA58EE194082}"/>
                      </a:ext>
                    </a:extLst>
                  </p:cNvPr>
                  <p:cNvSpPr txBox="1"/>
                  <p:nvPr/>
                </p:nvSpPr>
                <p:spPr>
                  <a:xfrm>
                    <a:off x="8326243" y="4836644"/>
                    <a:ext cx="8136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E16866B5-F836-4245-96DF-CA58EE194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6243" y="4836644"/>
                    <a:ext cx="813676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7" name="Bevel 116">
                <a:extLst>
                  <a:ext uri="{FF2B5EF4-FFF2-40B4-BE49-F238E27FC236}">
                    <a16:creationId xmlns:a16="http://schemas.microsoft.com/office/drawing/2014/main" id="{9020FFF7-B164-0443-9F41-1D969C867FC6}"/>
                  </a:ext>
                </a:extLst>
              </p:cNvPr>
              <p:cNvSpPr/>
              <p:nvPr/>
            </p:nvSpPr>
            <p:spPr>
              <a:xfrm>
                <a:off x="8397113" y="5264787"/>
                <a:ext cx="581052" cy="344140"/>
              </a:xfrm>
              <a:prstGeom prst="bevel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E6B468D-0BF9-1D4C-8490-A52F562D27F1}"/>
                    </a:ext>
                  </a:extLst>
                </p:cNvPr>
                <p:cNvSpPr/>
                <p:nvPr/>
              </p:nvSpPr>
              <p:spPr>
                <a:xfrm>
                  <a:off x="8418992" y="5354273"/>
                  <a:ext cx="81367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0" dirty="0"/>
                    <a:t>X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E6B468D-0BF9-1D4C-8490-A52F562D27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992" y="5354273"/>
                  <a:ext cx="813676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1515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059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Other ideas for batteries … </a:t>
            </a:r>
            <a:r>
              <a:rPr lang="en-US" sz="3200" b="1" dirty="0">
                <a:latin typeface="+mn-lt"/>
              </a:rPr>
              <a:t>Lithium ion </a:t>
            </a:r>
            <a:endParaRPr lang="en-US" sz="30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FBA6A-E9DC-204B-B4FB-4C739E581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5" b="23432"/>
          <a:stretch/>
        </p:blipFill>
        <p:spPr>
          <a:xfrm>
            <a:off x="254642" y="542611"/>
            <a:ext cx="8085362" cy="4858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00ECF-229F-0D47-83C4-FD0B1C05414C}"/>
              </a:ext>
            </a:extLst>
          </p:cNvPr>
          <p:cNvSpPr txBox="1"/>
          <p:nvPr/>
        </p:nvSpPr>
        <p:spPr>
          <a:xfrm>
            <a:off x="8262650" y="2279471"/>
            <a:ext cx="3227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Lithium ion batteries are cool because they’re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Really light (because Lithium is really light)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Rechargeable lots of times</a:t>
            </a:r>
          </a:p>
        </p:txBody>
      </p:sp>
    </p:spTree>
    <p:extLst>
      <p:ext uri="{BB962C8B-B14F-4D97-AF65-F5344CB8AC3E}">
        <p14:creationId xmlns:p14="http://schemas.microsoft.com/office/powerpoint/2010/main" val="405560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is a fuel that you can make from water!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D6C8DA-1C28-F04B-A045-BAC8DBA2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8" y="674959"/>
            <a:ext cx="5723262" cy="57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F886728-539A-094C-B06B-371790F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236" y="2671427"/>
            <a:ext cx="2540000" cy="294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4FC599A-08F9-B745-AEF7-47D78C0C2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51" y="2813467"/>
            <a:ext cx="2247741" cy="266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ABE4A0-450C-6B4B-9DDF-2A5710C870D7}"/>
              </a:ext>
            </a:extLst>
          </p:cNvPr>
          <p:cNvSpPr/>
          <p:nvPr/>
        </p:nvSpPr>
        <p:spPr>
          <a:xfrm>
            <a:off x="7411452" y="1653006"/>
            <a:ext cx="3710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Johann Wilhelm Ritter</a:t>
            </a:r>
          </a:p>
          <a:p>
            <a:pPr algn="ctr"/>
            <a:r>
              <a:rPr lang="en-US" sz="2400" dirty="0"/>
              <a:t>~1800</a:t>
            </a:r>
          </a:p>
        </p:txBody>
      </p:sp>
    </p:spTree>
    <p:extLst>
      <p:ext uri="{BB962C8B-B14F-4D97-AF65-F5344CB8AC3E}">
        <p14:creationId xmlns:p14="http://schemas.microsoft.com/office/powerpoint/2010/main" val="126865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Can you tell which side is the anode and which is the cathode?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D6C8DA-1C28-F04B-A045-BAC8DBA2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8" y="674959"/>
            <a:ext cx="5723262" cy="57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890F1C-340E-0F4A-AE5D-FDFAB01715D5}"/>
                  </a:ext>
                </a:extLst>
              </p:cNvPr>
              <p:cNvSpPr txBox="1"/>
              <p:nvPr/>
            </p:nvSpPr>
            <p:spPr>
              <a:xfrm>
                <a:off x="6845968" y="1384822"/>
                <a:ext cx="51134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anode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cathode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890F1C-340E-0F4A-AE5D-FDFAB0171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968" y="1384822"/>
                <a:ext cx="5113421" cy="830997"/>
              </a:xfrm>
              <a:prstGeom prst="rect">
                <a:avLst/>
              </a:prstGeom>
              <a:blipFill>
                <a:blip r:embed="rId3"/>
                <a:stretch>
                  <a:fillRect l="-248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2C9B52-44DA-5842-A5E3-A4DE4A8F5FE0}"/>
              </a:ext>
            </a:extLst>
          </p:cNvPr>
          <p:cNvSpPr txBox="1"/>
          <p:nvPr/>
        </p:nvSpPr>
        <p:spPr>
          <a:xfrm>
            <a:off x="6845968" y="3543895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Hint: Look at the volumes of gases being produced.</a:t>
            </a:r>
          </a:p>
        </p:txBody>
      </p:sp>
    </p:spTree>
    <p:extLst>
      <p:ext uri="{BB962C8B-B14F-4D97-AF65-F5344CB8AC3E}">
        <p14:creationId xmlns:p14="http://schemas.microsoft.com/office/powerpoint/2010/main" val="274428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Can you tell which side is the anode and which is the cathode?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D6C8DA-1C28-F04B-A045-BAC8DBA2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8" y="674959"/>
            <a:ext cx="5723262" cy="57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3EF298-8169-054B-A2FE-E19AB7021509}"/>
              </a:ext>
            </a:extLst>
          </p:cNvPr>
          <p:cNvGrpSpPr/>
          <p:nvPr/>
        </p:nvGrpSpPr>
        <p:grpSpPr>
          <a:xfrm>
            <a:off x="3119700" y="1030523"/>
            <a:ext cx="1468630" cy="692497"/>
            <a:chOff x="3119700" y="1030523"/>
            <a:chExt cx="1468630" cy="692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962E4F1-83CE-7042-9FE2-03CA74CD89BF}"/>
                    </a:ext>
                  </a:extLst>
                </p:cNvPr>
                <p:cNvSpPr/>
                <p:nvPr/>
              </p:nvSpPr>
              <p:spPr>
                <a:xfrm>
                  <a:off x="3119700" y="1030523"/>
                  <a:ext cx="59105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962E4F1-83CE-7042-9FE2-03CA74CD89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700" y="1030523"/>
                  <a:ext cx="59105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C5A835F-567C-014A-AD2C-22A4A39DB7C5}"/>
                    </a:ext>
                  </a:extLst>
                </p:cNvPr>
                <p:cNvSpPr/>
                <p:nvPr/>
              </p:nvSpPr>
              <p:spPr>
                <a:xfrm>
                  <a:off x="3985729" y="1261355"/>
                  <a:ext cx="6026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C5A835F-567C-014A-AD2C-22A4A39DB7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29" y="1261355"/>
                  <a:ext cx="60260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FB2B6D-59A9-9141-B7B1-AFBA1E0DC3B9}"/>
                  </a:ext>
                </a:extLst>
              </p:cNvPr>
              <p:cNvSpPr txBox="1"/>
              <p:nvPr/>
            </p:nvSpPr>
            <p:spPr>
              <a:xfrm>
                <a:off x="6845968" y="1384822"/>
                <a:ext cx="51134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anode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cathode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FB2B6D-59A9-9141-B7B1-AFBA1E0DC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968" y="1384822"/>
                <a:ext cx="5113421" cy="830997"/>
              </a:xfrm>
              <a:prstGeom prst="rect">
                <a:avLst/>
              </a:prstGeom>
              <a:blipFill>
                <a:blip r:embed="rId5"/>
                <a:stretch>
                  <a:fillRect l="-248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06923D-40AD-8C41-B0FE-CF280D4AC193}"/>
              </a:ext>
            </a:extLst>
          </p:cNvPr>
          <p:cNvSpPr txBox="1"/>
          <p:nvPr/>
        </p:nvSpPr>
        <p:spPr>
          <a:xfrm>
            <a:off x="6845968" y="3543895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Hint: Look at the volumes of gases being produced.</a:t>
            </a:r>
          </a:p>
        </p:txBody>
      </p:sp>
    </p:spTree>
    <p:extLst>
      <p:ext uri="{BB962C8B-B14F-4D97-AF65-F5344CB8AC3E}">
        <p14:creationId xmlns:p14="http://schemas.microsoft.com/office/powerpoint/2010/main" val="426648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Can you tell which side is the anode and which is the cathode?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D6C8DA-1C28-F04B-A045-BAC8DBA2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8" y="674959"/>
            <a:ext cx="5723262" cy="57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3EF298-8169-054B-A2FE-E19AB7021509}"/>
              </a:ext>
            </a:extLst>
          </p:cNvPr>
          <p:cNvGrpSpPr/>
          <p:nvPr/>
        </p:nvGrpSpPr>
        <p:grpSpPr>
          <a:xfrm>
            <a:off x="3119700" y="1030523"/>
            <a:ext cx="1468630" cy="692497"/>
            <a:chOff x="3119700" y="1030523"/>
            <a:chExt cx="1468630" cy="692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962E4F1-83CE-7042-9FE2-03CA74CD89BF}"/>
                    </a:ext>
                  </a:extLst>
                </p:cNvPr>
                <p:cNvSpPr/>
                <p:nvPr/>
              </p:nvSpPr>
              <p:spPr>
                <a:xfrm>
                  <a:off x="3119700" y="1030523"/>
                  <a:ext cx="59105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962E4F1-83CE-7042-9FE2-03CA74CD89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700" y="1030523"/>
                  <a:ext cx="59105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C5A835F-567C-014A-AD2C-22A4A39DB7C5}"/>
                    </a:ext>
                  </a:extLst>
                </p:cNvPr>
                <p:cNvSpPr/>
                <p:nvPr/>
              </p:nvSpPr>
              <p:spPr>
                <a:xfrm>
                  <a:off x="3985729" y="1261355"/>
                  <a:ext cx="6026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C5A835F-567C-014A-AD2C-22A4A39DB7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29" y="1261355"/>
                  <a:ext cx="60260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FB2B6D-59A9-9141-B7B1-AFBA1E0DC3B9}"/>
                  </a:ext>
                </a:extLst>
              </p:cNvPr>
              <p:cNvSpPr txBox="1"/>
              <p:nvPr/>
            </p:nvSpPr>
            <p:spPr>
              <a:xfrm>
                <a:off x="6845968" y="1384822"/>
                <a:ext cx="51134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anode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cathode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FB2B6D-59A9-9141-B7B1-AFBA1E0DC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968" y="1384822"/>
                <a:ext cx="5113421" cy="830997"/>
              </a:xfrm>
              <a:prstGeom prst="rect">
                <a:avLst/>
              </a:prstGeom>
              <a:blipFill>
                <a:blip r:embed="rId6"/>
                <a:stretch>
                  <a:fillRect l="-248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06923D-40AD-8C41-B0FE-CF280D4AC193}"/>
              </a:ext>
            </a:extLst>
          </p:cNvPr>
          <p:cNvSpPr txBox="1"/>
          <p:nvPr/>
        </p:nvSpPr>
        <p:spPr>
          <a:xfrm>
            <a:off x="6845968" y="3543895"/>
            <a:ext cx="4403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Of course, an </a:t>
            </a:r>
            <a:r>
              <a:rPr lang="en-US" sz="2400" b="1" dirty="0"/>
              <a:t>overvoltage</a:t>
            </a:r>
            <a:r>
              <a:rPr lang="en-US" sz="2400" dirty="0"/>
              <a:t> is required (here it’s a 6 V battery, evidently that’s enough) 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5FB8F246-D694-F145-ABBC-BB49BDB76328}"/>
              </a:ext>
            </a:extLst>
          </p:cNvPr>
          <p:cNvSpPr/>
          <p:nvPr/>
        </p:nvSpPr>
        <p:spPr>
          <a:xfrm rot="5400000">
            <a:off x="3847993" y="4983070"/>
            <a:ext cx="669727" cy="6026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EFC3C97-11C2-F544-BC72-78A22F491DDD}"/>
              </a:ext>
            </a:extLst>
          </p:cNvPr>
          <p:cNvSpPr/>
          <p:nvPr/>
        </p:nvSpPr>
        <p:spPr>
          <a:xfrm rot="16200000">
            <a:off x="3074595" y="4983069"/>
            <a:ext cx="669727" cy="6026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2199E-7E53-FB84-88A9-AB54FBC26B20}"/>
              </a:ext>
            </a:extLst>
          </p:cNvPr>
          <p:cNvSpPr txBox="1"/>
          <p:nvPr/>
        </p:nvSpPr>
        <p:spPr>
          <a:xfrm rot="19566239">
            <a:off x="2795624" y="4012817"/>
            <a:ext cx="1227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anode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6E0747-A38B-B34E-1C28-884ED9BB2026}"/>
              </a:ext>
            </a:extLst>
          </p:cNvPr>
          <p:cNvSpPr txBox="1"/>
          <p:nvPr/>
        </p:nvSpPr>
        <p:spPr>
          <a:xfrm rot="19312117">
            <a:off x="3673195" y="4012817"/>
            <a:ext cx="1227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cathode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98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Can you spot two comparative advantages of H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as a fuel?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92CB8-B7CD-6746-BD21-8404B09A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56" y="627283"/>
            <a:ext cx="6440829" cy="7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Can you spot two comparative advantages of H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as a fuel?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92CB8-B7CD-6746-BD21-8404B09A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56" y="627283"/>
            <a:ext cx="6440829" cy="71108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7F8D4F-7622-4F47-B8C9-C053D243DE14}"/>
              </a:ext>
            </a:extLst>
          </p:cNvPr>
          <p:cNvSpPr/>
          <p:nvPr/>
        </p:nvSpPr>
        <p:spPr>
          <a:xfrm>
            <a:off x="5705835" y="627283"/>
            <a:ext cx="1227400" cy="711089"/>
          </a:xfrm>
          <a:prstGeom prst="roundRect">
            <a:avLst/>
          </a:prstGeom>
          <a:solidFill>
            <a:srgbClr val="00B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D5254-22CB-F547-A8A8-0A3CBBABE9EE}"/>
              </a:ext>
            </a:extLst>
          </p:cNvPr>
          <p:cNvSpPr txBox="1"/>
          <p:nvPr/>
        </p:nvSpPr>
        <p:spPr>
          <a:xfrm>
            <a:off x="1458410" y="2199190"/>
            <a:ext cx="738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Water is the only product (no CO</a:t>
            </a:r>
            <a:r>
              <a:rPr lang="en-US" sz="2400" baseline="-25000" dirty="0"/>
              <a:t>2</a:t>
            </a:r>
            <a:r>
              <a:rPr lang="en-US" sz="2400" dirty="0"/>
              <a:t>!) </a:t>
            </a:r>
          </a:p>
        </p:txBody>
      </p:sp>
    </p:spTree>
    <p:extLst>
      <p:ext uri="{BB962C8B-B14F-4D97-AF65-F5344CB8AC3E}">
        <p14:creationId xmlns:p14="http://schemas.microsoft.com/office/powerpoint/2010/main" val="197426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Can you spot two comparative advantages of H</a:t>
            </a:r>
            <a:r>
              <a:rPr lang="en-US" sz="3000" b="1" baseline="-25000" dirty="0">
                <a:latin typeface="+mn-lt"/>
              </a:rPr>
              <a:t>2</a:t>
            </a:r>
            <a:r>
              <a:rPr lang="en-US" sz="3000" b="1" dirty="0">
                <a:latin typeface="+mn-lt"/>
              </a:rPr>
              <a:t> as a fuel?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92CB8-B7CD-6746-BD21-8404B09A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56" y="627283"/>
            <a:ext cx="6440829" cy="71108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7F8D4F-7622-4F47-B8C9-C053D243DE14}"/>
              </a:ext>
            </a:extLst>
          </p:cNvPr>
          <p:cNvSpPr/>
          <p:nvPr/>
        </p:nvSpPr>
        <p:spPr>
          <a:xfrm>
            <a:off x="5705835" y="627283"/>
            <a:ext cx="1227400" cy="711089"/>
          </a:xfrm>
          <a:prstGeom prst="roundRect">
            <a:avLst/>
          </a:prstGeom>
          <a:solidFill>
            <a:srgbClr val="00B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D5254-22CB-F547-A8A8-0A3CBBABE9EE}"/>
              </a:ext>
            </a:extLst>
          </p:cNvPr>
          <p:cNvSpPr txBox="1"/>
          <p:nvPr/>
        </p:nvSpPr>
        <p:spPr>
          <a:xfrm>
            <a:off x="1458410" y="2199190"/>
            <a:ext cx="10359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Water is the only product – no CO</a:t>
            </a:r>
            <a:r>
              <a:rPr lang="en-US" sz="2400" baseline="-25000" dirty="0"/>
              <a:t>2</a:t>
            </a:r>
            <a:r>
              <a:rPr lang="en-US" sz="2400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energy density is huge – even compared to hydrocarbons!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C4BE60-2900-3F48-AF1C-B0E5B904A64E}"/>
              </a:ext>
            </a:extLst>
          </p:cNvPr>
          <p:cNvSpPr/>
          <p:nvPr/>
        </p:nvSpPr>
        <p:spPr>
          <a:xfrm>
            <a:off x="7268901" y="627283"/>
            <a:ext cx="1660484" cy="711089"/>
          </a:xfrm>
          <a:prstGeom prst="round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3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0B3188-E96A-314D-84DD-26DAD0B0E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61"/>
          <a:stretch/>
        </p:blipFill>
        <p:spPr>
          <a:xfrm>
            <a:off x="4400933" y="0"/>
            <a:ext cx="7216588" cy="3820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9A6E05-6A6E-4A4E-AE66-D2ECC17C1204}"/>
              </a:ext>
            </a:extLst>
          </p:cNvPr>
          <p:cNvSpPr/>
          <p:nvPr/>
        </p:nvSpPr>
        <p:spPr>
          <a:xfrm>
            <a:off x="7194" y="18350"/>
            <a:ext cx="5814872" cy="1015663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3000" b="1" dirty="0"/>
              <a:t>Burning H</a:t>
            </a:r>
            <a:r>
              <a:rPr lang="en-US" sz="3000" b="1" baseline="-25000" dirty="0"/>
              <a:t>2</a:t>
            </a:r>
            <a:r>
              <a:rPr lang="en-US" sz="3000" b="1" dirty="0"/>
              <a:t> in a conventional power plant is one possibility …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A7C6E-4963-434A-84EC-D1FA8D023B68}"/>
              </a:ext>
            </a:extLst>
          </p:cNvPr>
          <p:cNvGrpSpPr/>
          <p:nvPr/>
        </p:nvGrpSpPr>
        <p:grpSpPr>
          <a:xfrm>
            <a:off x="27490" y="2418275"/>
            <a:ext cx="2303286" cy="2634281"/>
            <a:chOff x="27490" y="2418275"/>
            <a:chExt cx="2303286" cy="26342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B6D028-C29D-3E48-AA73-762E339B0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04" t="57720" r="57094" b="6208"/>
            <a:stretch/>
          </p:blipFill>
          <p:spPr>
            <a:xfrm>
              <a:off x="27490" y="2588273"/>
              <a:ext cx="2303286" cy="246428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EDA9CB-83FD-8746-BA0A-4148F79BD3B1}"/>
                </a:ext>
              </a:extLst>
            </p:cNvPr>
            <p:cNvSpPr/>
            <p:nvPr/>
          </p:nvSpPr>
          <p:spPr>
            <a:xfrm>
              <a:off x="279818" y="2418275"/>
              <a:ext cx="179862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Coal/oil/gas</a:t>
              </a:r>
              <a:endParaRPr lang="en-US" sz="24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01FA91-D5E3-BB4E-B9E6-91E76BAE4A96}"/>
              </a:ext>
            </a:extLst>
          </p:cNvPr>
          <p:cNvGrpSpPr/>
          <p:nvPr/>
        </p:nvGrpSpPr>
        <p:grpSpPr>
          <a:xfrm>
            <a:off x="2405668" y="4448868"/>
            <a:ext cx="2756860" cy="2162889"/>
            <a:chOff x="2625587" y="4448868"/>
            <a:chExt cx="2756860" cy="21628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E97C776-A588-4540-B067-13A8EA08A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587" y="4773851"/>
              <a:ext cx="2756860" cy="183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A65B80-C16D-1B4C-A3E6-A9C57CEA5076}"/>
                </a:ext>
              </a:extLst>
            </p:cNvPr>
            <p:cNvSpPr/>
            <p:nvPr/>
          </p:nvSpPr>
          <p:spPr>
            <a:xfrm>
              <a:off x="2756461" y="4448868"/>
              <a:ext cx="1166003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Nuclear fission</a:t>
              </a:r>
              <a:endParaRPr lang="en-US" sz="2400" b="1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C75BAF-65B7-3D45-96DA-BBA3013B00F5}"/>
              </a:ext>
            </a:extLst>
          </p:cNvPr>
          <p:cNvCxnSpPr>
            <a:cxnSpLocks/>
          </p:cNvCxnSpPr>
          <p:nvPr/>
        </p:nvCxnSpPr>
        <p:spPr>
          <a:xfrm flipV="1">
            <a:off x="2330776" y="2998694"/>
            <a:ext cx="2577400" cy="25850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D3D530-0606-8F48-BE35-465A4B2C0823}"/>
              </a:ext>
            </a:extLst>
          </p:cNvPr>
          <p:cNvCxnSpPr>
            <a:cxnSpLocks/>
          </p:cNvCxnSpPr>
          <p:nvPr/>
        </p:nvCxnSpPr>
        <p:spPr>
          <a:xfrm flipV="1">
            <a:off x="4443187" y="3212212"/>
            <a:ext cx="1548824" cy="156163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3FE806-3BEE-C14A-9FE9-4F50F8FE86E7}"/>
              </a:ext>
            </a:extLst>
          </p:cNvPr>
          <p:cNvCxnSpPr>
            <a:cxnSpLocks/>
          </p:cNvCxnSpPr>
          <p:nvPr/>
        </p:nvCxnSpPr>
        <p:spPr>
          <a:xfrm flipH="1" flipV="1">
            <a:off x="6320255" y="3185625"/>
            <a:ext cx="705578" cy="158822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23A131-D7F6-654E-BB9D-983B0B28E7AA}"/>
              </a:ext>
            </a:extLst>
          </p:cNvPr>
          <p:cNvCxnSpPr>
            <a:cxnSpLocks/>
          </p:cNvCxnSpPr>
          <p:nvPr/>
        </p:nvCxnSpPr>
        <p:spPr>
          <a:xfrm flipH="1" flipV="1">
            <a:off x="10638597" y="5188891"/>
            <a:ext cx="202879" cy="1234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AB8590E1-1A24-C046-8A30-21F85BF8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17" y="4370657"/>
            <a:ext cx="3986690" cy="223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05564D-5C2B-8F40-9F98-751D0AC73E43}"/>
              </a:ext>
            </a:extLst>
          </p:cNvPr>
          <p:cNvCxnSpPr>
            <a:cxnSpLocks/>
          </p:cNvCxnSpPr>
          <p:nvPr/>
        </p:nvCxnSpPr>
        <p:spPr>
          <a:xfrm flipH="1" flipV="1">
            <a:off x="6625544" y="3257200"/>
            <a:ext cx="2159641" cy="111345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A3FBCD-BE97-BD48-A208-75CCD4C6B481}"/>
              </a:ext>
            </a:extLst>
          </p:cNvPr>
          <p:cNvSpPr/>
          <p:nvPr/>
        </p:nvSpPr>
        <p:spPr>
          <a:xfrm>
            <a:off x="8993359" y="4183973"/>
            <a:ext cx="4812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6B473E-BF33-9449-A44C-FC6A3B9BA9E2}"/>
              </a:ext>
            </a:extLst>
          </p:cNvPr>
          <p:cNvGrpSpPr/>
          <p:nvPr/>
        </p:nvGrpSpPr>
        <p:grpSpPr>
          <a:xfrm>
            <a:off x="5203850" y="4773850"/>
            <a:ext cx="2756859" cy="1835579"/>
            <a:chOff x="5389050" y="4773850"/>
            <a:chExt cx="2756859" cy="183557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56F787F-2926-8646-8A97-8DFC22A2F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9050" y="4773850"/>
              <a:ext cx="2756859" cy="1835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1C31C4-3D7E-9446-8C36-35FFD7A9C2B6}"/>
                </a:ext>
              </a:extLst>
            </p:cNvPr>
            <p:cNvSpPr/>
            <p:nvPr/>
          </p:nvSpPr>
          <p:spPr>
            <a:xfrm>
              <a:off x="6281200" y="4843296"/>
              <a:ext cx="1738553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Solar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67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But fuel cells are more efficient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4FF04-93A7-A048-8066-A21BAF661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05" y="719030"/>
            <a:ext cx="9973905" cy="55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D20464D-89C0-394A-969A-B9EC12FB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88" y="735886"/>
            <a:ext cx="5907040" cy="30180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5A93D-4C12-F047-B465-532ACC7C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Recap: Solutions, solvents, and solutes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88AF3-6B19-D444-B6FD-DAC0AD65CFC8}"/>
              </a:ext>
            </a:extLst>
          </p:cNvPr>
          <p:cNvSpPr/>
          <p:nvPr/>
        </p:nvSpPr>
        <p:spPr>
          <a:xfrm>
            <a:off x="7628654" y="2019969"/>
            <a:ext cx="3134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/Khg9ozS8A6U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E4A7-0609-FE42-8FD9-C447CD65EA0C}"/>
              </a:ext>
            </a:extLst>
          </p:cNvPr>
          <p:cNvSpPr txBox="1"/>
          <p:nvPr/>
        </p:nvSpPr>
        <p:spPr>
          <a:xfrm>
            <a:off x="77118" y="4030922"/>
            <a:ext cx="12114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In this </a:t>
            </a:r>
            <a:r>
              <a:rPr lang="en-US" sz="2400" b="1" dirty="0"/>
              <a:t>solution</a:t>
            </a:r>
            <a:r>
              <a:rPr lang="en-US" sz="2400" dirty="0"/>
              <a:t> (mixture), water is the </a:t>
            </a:r>
            <a:r>
              <a:rPr lang="en-US" sz="2400" b="1" dirty="0">
                <a:solidFill>
                  <a:srgbClr val="F4B5EE"/>
                </a:solidFill>
              </a:rPr>
              <a:t>solvent</a:t>
            </a:r>
            <a:r>
              <a:rPr lang="en-US" sz="2400" dirty="0"/>
              <a:t>, the other things (cations and anions) are </a:t>
            </a:r>
            <a:r>
              <a:rPr lang="en-US" sz="2400" b="1" dirty="0">
                <a:solidFill>
                  <a:srgbClr val="00B0F0"/>
                </a:solidFill>
              </a:rPr>
              <a:t>solutes</a:t>
            </a:r>
            <a:r>
              <a:rPr lang="en-US" sz="2400" dirty="0"/>
              <a:t>.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Generally, there’s a lot more of the solvent.</a:t>
            </a:r>
          </a:p>
        </p:txBody>
      </p:sp>
    </p:spTree>
    <p:extLst>
      <p:ext uri="{BB962C8B-B14F-4D97-AF65-F5344CB8AC3E}">
        <p14:creationId xmlns:p14="http://schemas.microsoft.com/office/powerpoint/2010/main" val="122095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Hydrogen fuel cells coupled with a Li-ion battery could be pretty awesome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09993-AAB0-ED40-BE16-7F1D521E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5" y="1130968"/>
            <a:ext cx="8435805" cy="4889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3FC5D-4622-B047-8C3C-972B58B6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40" y="1632612"/>
            <a:ext cx="3583460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4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Sustainability of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7B59-B6CD-2140-976D-18A0E396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030" y="645952"/>
            <a:ext cx="8426449" cy="5566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812E9-4063-5447-AEB8-0E0012ABADFE}"/>
              </a:ext>
            </a:extLst>
          </p:cNvPr>
          <p:cNvSpPr txBox="1"/>
          <p:nvPr/>
        </p:nvSpPr>
        <p:spPr>
          <a:xfrm>
            <a:off x="-1" y="1467852"/>
            <a:ext cx="34410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 et </a:t>
            </a:r>
            <a:r>
              <a:rPr lang="en-US" sz="2400" dirty="0" err="1"/>
              <a:t>al’s</a:t>
            </a:r>
            <a:r>
              <a:rPr lang="en-US" sz="2400" dirty="0"/>
              <a:t> alloys contain Mg, La, and Ni … Is that sustainable? </a:t>
            </a:r>
          </a:p>
          <a:p>
            <a:endParaRPr lang="en-US" sz="2400" dirty="0"/>
          </a:p>
          <a:p>
            <a:r>
              <a:rPr lang="en-US" sz="2400" dirty="0"/>
              <a:t>From the American Chemical Society, 2015, “Periodic Table of Endangered  Elements”</a:t>
            </a:r>
          </a:p>
        </p:txBody>
      </p:sp>
    </p:spTree>
    <p:extLst>
      <p:ext uri="{BB962C8B-B14F-4D97-AF65-F5344CB8AC3E}">
        <p14:creationId xmlns:p14="http://schemas.microsoft.com/office/powerpoint/2010/main" val="3314401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Sustainability of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7B59-B6CD-2140-976D-18A0E396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030" y="645952"/>
            <a:ext cx="8426449" cy="5566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812E9-4063-5447-AEB8-0E0012ABADFE}"/>
              </a:ext>
            </a:extLst>
          </p:cNvPr>
          <p:cNvSpPr txBox="1"/>
          <p:nvPr/>
        </p:nvSpPr>
        <p:spPr>
          <a:xfrm>
            <a:off x="-1" y="1467852"/>
            <a:ext cx="34410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 et </a:t>
            </a:r>
            <a:r>
              <a:rPr lang="en-US" sz="2400" dirty="0" err="1"/>
              <a:t>al’s</a:t>
            </a:r>
            <a:r>
              <a:rPr lang="en-US" sz="2400" dirty="0"/>
              <a:t> alloys contain Mg, La, and Ni … Is that sustainable? </a:t>
            </a:r>
          </a:p>
          <a:p>
            <a:endParaRPr lang="en-US" sz="2400" dirty="0"/>
          </a:p>
          <a:p>
            <a:r>
              <a:rPr lang="en-US" sz="2400" dirty="0"/>
              <a:t>From the American Chemical Society, 2015, “Periodic Table of Endangered  Elements”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7CC570-B035-2B49-B6B1-C32C5B24FB07}"/>
              </a:ext>
            </a:extLst>
          </p:cNvPr>
          <p:cNvSpPr/>
          <p:nvPr/>
        </p:nvSpPr>
        <p:spPr>
          <a:xfrm>
            <a:off x="4352081" y="3797209"/>
            <a:ext cx="613458" cy="717631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C34598-51E7-1048-AEAD-CE1BDA86FAE5}"/>
              </a:ext>
            </a:extLst>
          </p:cNvPr>
          <p:cNvSpPr/>
          <p:nvPr/>
        </p:nvSpPr>
        <p:spPr>
          <a:xfrm>
            <a:off x="3891023" y="2016637"/>
            <a:ext cx="613458" cy="717631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09F73C-019D-274D-92BF-AE1C89485FA8}"/>
              </a:ext>
            </a:extLst>
          </p:cNvPr>
          <p:cNvSpPr/>
          <p:nvPr/>
        </p:nvSpPr>
        <p:spPr>
          <a:xfrm>
            <a:off x="7572522" y="2620955"/>
            <a:ext cx="613458" cy="717631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8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D20464D-89C0-394A-969A-B9EC12FB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88" y="735886"/>
            <a:ext cx="5907040" cy="30180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5A93D-4C12-F047-B465-532ACC7C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Recap: Molarity as a measure of concentration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88AF3-6B19-D444-B6FD-DAC0AD65CFC8}"/>
              </a:ext>
            </a:extLst>
          </p:cNvPr>
          <p:cNvSpPr/>
          <p:nvPr/>
        </p:nvSpPr>
        <p:spPr>
          <a:xfrm>
            <a:off x="7628654" y="2019969"/>
            <a:ext cx="3134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/Khg9ozS8A6U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E4A7-0609-FE42-8FD9-C447CD65EA0C}"/>
              </a:ext>
            </a:extLst>
          </p:cNvPr>
          <p:cNvSpPr txBox="1"/>
          <p:nvPr/>
        </p:nvSpPr>
        <p:spPr>
          <a:xfrm>
            <a:off x="345688" y="4030922"/>
            <a:ext cx="11708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Chemists measure the concentration of </a:t>
            </a:r>
            <a:r>
              <a:rPr lang="en-US" sz="2400" b="1" dirty="0">
                <a:solidFill>
                  <a:srgbClr val="00B0F0"/>
                </a:solidFill>
              </a:rPr>
              <a:t>solute</a:t>
            </a:r>
            <a:r>
              <a:rPr lang="en-US" sz="2400" dirty="0"/>
              <a:t> using a unit called </a:t>
            </a:r>
            <a:r>
              <a:rPr lang="en-US" sz="2400" b="1" dirty="0"/>
              <a:t>molarity</a:t>
            </a:r>
            <a:r>
              <a:rPr lang="en-US" sz="2400" dirty="0"/>
              <a:t>: it’s the </a:t>
            </a:r>
            <a:r>
              <a:rPr lang="en-US" sz="2400" b="1" dirty="0"/>
              <a:t># of moles of the solute in each Liter of solution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The symbol for molarity is “</a:t>
            </a:r>
            <a:r>
              <a:rPr lang="en-US" sz="2400" b="1" u="sng" dirty="0"/>
              <a:t>M</a:t>
            </a:r>
            <a:r>
              <a:rPr lang="en-US" sz="2400" dirty="0"/>
              <a:t>”</a:t>
            </a:r>
          </a:p>
          <a:p>
            <a:endParaRPr lang="en-US" sz="2400" dirty="0"/>
          </a:p>
          <a:p>
            <a:r>
              <a:rPr lang="en-US" sz="2400" dirty="0"/>
              <a:t>In the </a:t>
            </a:r>
            <a:r>
              <a:rPr lang="en-US" sz="2400" b="1" dirty="0"/>
              <a:t>bracket notation </a:t>
            </a:r>
            <a:r>
              <a:rPr lang="en-US" sz="2400" dirty="0"/>
              <a:t>for molarity, “[X]” means “concentration of solute X”</a:t>
            </a:r>
          </a:p>
        </p:txBody>
      </p:sp>
    </p:spTree>
    <p:extLst>
      <p:ext uri="{BB962C8B-B14F-4D97-AF65-F5344CB8AC3E}">
        <p14:creationId xmlns:p14="http://schemas.microsoft.com/office/powerpoint/2010/main" val="231499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303894-34F5-134E-8B01-FFCABF6B500D}"/>
              </a:ext>
            </a:extLst>
          </p:cNvPr>
          <p:cNvGrpSpPr/>
          <p:nvPr/>
        </p:nvGrpSpPr>
        <p:grpSpPr>
          <a:xfrm>
            <a:off x="1102049" y="4525641"/>
            <a:ext cx="10920618" cy="1098454"/>
            <a:chOff x="1421853" y="1036911"/>
            <a:chExt cx="10920618" cy="10984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65F224-A5C6-2744-8911-8632C97D5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1853" y="1036911"/>
              <a:ext cx="5913106" cy="109845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F42EB5-8742-8749-A1B8-97F831AE4690}"/>
                </a:ext>
              </a:extLst>
            </p:cNvPr>
            <p:cNvSpPr txBox="1"/>
            <p:nvPr/>
          </p:nvSpPr>
          <p:spPr>
            <a:xfrm>
              <a:off x="7619805" y="1096073"/>
              <a:ext cx="3986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Zinc releases (loses) electrons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1CF5FF-A807-8D43-ADE2-02655B458920}"/>
                </a:ext>
              </a:extLst>
            </p:cNvPr>
            <p:cNvSpPr txBox="1"/>
            <p:nvPr/>
          </p:nvSpPr>
          <p:spPr>
            <a:xfrm>
              <a:off x="7619805" y="1611223"/>
              <a:ext cx="4722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Copper consumes (gains) electrons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22CFF-628D-444B-AC30-B4890F0F7089}"/>
              </a:ext>
            </a:extLst>
          </p:cNvPr>
          <p:cNvGrpSpPr>
            <a:grpSpLocks noChangeAspect="1"/>
          </p:cNvGrpSpPr>
          <p:nvPr/>
        </p:nvGrpSpPr>
        <p:grpSpPr>
          <a:xfrm>
            <a:off x="3567288" y="385348"/>
            <a:ext cx="4454869" cy="4027201"/>
            <a:chOff x="6667017" y="1149592"/>
            <a:chExt cx="4154469" cy="375564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E3E76C-5D56-9E4D-8712-636EC3CC0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017" y="1149592"/>
              <a:ext cx="4154469" cy="375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CA51F0-015D-FA40-9BD0-F5BAEB8AB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448" y="2132502"/>
              <a:ext cx="0" cy="3228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398630-C807-5C4E-B404-D4A6C109492E}"/>
                </a:ext>
              </a:extLst>
            </p:cNvPr>
            <p:cNvCxnSpPr>
              <a:cxnSpLocks/>
            </p:cNvCxnSpPr>
            <p:nvPr/>
          </p:nvCxnSpPr>
          <p:spPr>
            <a:xfrm>
              <a:off x="9896315" y="1983599"/>
              <a:ext cx="0" cy="3906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3AF42-81E0-5643-95AA-645C1516D5A1}"/>
              </a:ext>
            </a:extLst>
          </p:cNvPr>
          <p:cNvGrpSpPr/>
          <p:nvPr/>
        </p:nvGrpSpPr>
        <p:grpSpPr>
          <a:xfrm>
            <a:off x="7985917" y="1489125"/>
            <a:ext cx="1783022" cy="2858947"/>
            <a:chOff x="7847635" y="2835797"/>
            <a:chExt cx="1783022" cy="28589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786E172-4952-EA40-A973-A47A68499C98}"/>
                </a:ext>
              </a:extLst>
            </p:cNvPr>
            <p:cNvSpPr/>
            <p:nvPr/>
          </p:nvSpPr>
          <p:spPr>
            <a:xfrm>
              <a:off x="8342997" y="4034437"/>
              <a:ext cx="12876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cathode</a:t>
              </a:r>
              <a:r>
                <a:rPr lang="en-US" sz="2400" dirty="0"/>
                <a:t> 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C661355-5B60-C045-8969-5B98AA5315AC}"/>
                </a:ext>
              </a:extLst>
            </p:cNvPr>
            <p:cNvSpPr/>
            <p:nvPr/>
          </p:nvSpPr>
          <p:spPr>
            <a:xfrm>
              <a:off x="7847635" y="2835797"/>
              <a:ext cx="335666" cy="285894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C09EE2-F9B4-8045-85D3-101AB19D8D63}"/>
              </a:ext>
            </a:extLst>
          </p:cNvPr>
          <p:cNvGrpSpPr/>
          <p:nvPr/>
        </p:nvGrpSpPr>
        <p:grpSpPr>
          <a:xfrm>
            <a:off x="2149233" y="1495680"/>
            <a:ext cx="1440635" cy="2967577"/>
            <a:chOff x="1271382" y="2854486"/>
            <a:chExt cx="1440635" cy="2967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6FEF4B-7020-B846-8EC5-1A715B5FE792}"/>
                </a:ext>
              </a:extLst>
            </p:cNvPr>
            <p:cNvSpPr/>
            <p:nvPr/>
          </p:nvSpPr>
          <p:spPr>
            <a:xfrm>
              <a:off x="1271382" y="3936713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anode</a:t>
              </a:r>
              <a:r>
                <a:rPr lang="en-US" sz="2400" dirty="0"/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E166DACF-4FCB-AB4B-AE63-609B8B6CC6D0}"/>
                </a:ext>
              </a:extLst>
            </p:cNvPr>
            <p:cNvSpPr/>
            <p:nvPr/>
          </p:nvSpPr>
          <p:spPr>
            <a:xfrm flipH="1">
              <a:off x="2374840" y="2854486"/>
              <a:ext cx="337177" cy="296757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449B8B-B9C6-1C87-1B66-967F3FD58B1F}"/>
                  </a:ext>
                </a:extLst>
              </p:cNvPr>
              <p:cNvSpPr txBox="1"/>
              <p:nvPr/>
            </p:nvSpPr>
            <p:spPr>
              <a:xfrm>
                <a:off x="1214938" y="5659849"/>
                <a:ext cx="9656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Overall reaction indicating the direction of spontaneous change: 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449B8B-B9C6-1C87-1B66-967F3FD58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938" y="5659849"/>
                <a:ext cx="9656261" cy="830997"/>
              </a:xfrm>
              <a:prstGeom prst="rect">
                <a:avLst/>
              </a:prstGeom>
              <a:blipFill>
                <a:blip r:embed="rId4"/>
                <a:stretch>
                  <a:fillRect l="-920"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2611"/>
          </a:xfrm>
          <a:noFill/>
        </p:spPr>
        <p:txBody>
          <a:bodyPr>
            <a:noAutofit/>
          </a:bodyPr>
          <a:lstStyle/>
          <a:p>
            <a:r>
              <a:rPr lang="en-US" sz="3000" b="1" dirty="0">
                <a:latin typeface="+mn-lt"/>
              </a:rPr>
              <a:t>Recap: half-reactions and spontaneous overall reactions</a:t>
            </a:r>
            <a:endParaRPr lang="en-US" sz="3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754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0.1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13BE62-67F8-3748-ADBA-C0975F01A209}"/>
              </a:ext>
            </a:extLst>
          </p:cNvPr>
          <p:cNvSpPr txBox="1"/>
          <p:nvPr/>
        </p:nvSpPr>
        <p:spPr>
          <a:xfrm>
            <a:off x="5219044" y="968944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&gt;0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67CE1B8-6BEC-4941-95FA-253A1E9BB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Recap: When we have different cation concentrations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8CE8FE-DEE7-E64D-B897-EC76EF51438C}"/>
              </a:ext>
            </a:extLst>
          </p:cNvPr>
          <p:cNvSpPr/>
          <p:nvPr/>
        </p:nvSpPr>
        <p:spPr>
          <a:xfrm>
            <a:off x="7994312" y="3134573"/>
            <a:ext cx="273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C4D71-DA89-ED46-B4B9-6F536746F268}"/>
              </a:ext>
            </a:extLst>
          </p:cNvPr>
          <p:cNvSpPr txBox="1"/>
          <p:nvPr/>
        </p:nvSpPr>
        <p:spPr>
          <a:xfrm>
            <a:off x="7267342" y="2149964"/>
            <a:ext cx="727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Zn(s)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B4DFB-768C-7D0D-DA8F-84AD3FF88AFB}"/>
              </a:ext>
            </a:extLst>
          </p:cNvPr>
          <p:cNvSpPr/>
          <p:nvPr/>
        </p:nvSpPr>
        <p:spPr>
          <a:xfrm>
            <a:off x="6487721" y="3731926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65F7C0-6AB9-C550-1909-988C6921C4C8}"/>
              </a:ext>
            </a:extLst>
          </p:cNvPr>
          <p:cNvSpPr/>
          <p:nvPr/>
        </p:nvSpPr>
        <p:spPr>
          <a:xfrm>
            <a:off x="2199426" y="5132386"/>
            <a:ext cx="7041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web.mst.edu</a:t>
            </a:r>
            <a:r>
              <a:rPr lang="en-US" sz="2400" dirty="0">
                <a:hlinkClick r:id="rId4"/>
              </a:rPr>
              <a:t>/~</a:t>
            </a:r>
            <a:r>
              <a:rPr lang="en-US" sz="2400" dirty="0" err="1">
                <a:hlinkClick r:id="rId4"/>
              </a:rPr>
              <a:t>gbert</a:t>
            </a:r>
            <a:r>
              <a:rPr lang="en-US" sz="2400" dirty="0">
                <a:hlinkClick r:id="rId4"/>
              </a:rPr>
              <a:t>/Electro/</a:t>
            </a:r>
            <a:r>
              <a:rPr lang="en-US" sz="2400" dirty="0" err="1">
                <a:hlinkClick r:id="rId4"/>
              </a:rPr>
              <a:t>Electrochem.html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11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6D49D4-62EE-F84D-B1A6-4215AC6FC7A0}"/>
              </a:ext>
            </a:extLst>
          </p:cNvPr>
          <p:cNvSpPr/>
          <p:nvPr/>
        </p:nvSpPr>
        <p:spPr>
          <a:xfrm>
            <a:off x="4125839" y="373192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Pb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C5A1-0BE9-9A44-BAF3-E3CB34A04A7C}"/>
              </a:ext>
            </a:extLst>
          </p:cNvPr>
          <p:cNvSpPr/>
          <p:nvPr/>
        </p:nvSpPr>
        <p:spPr>
          <a:xfrm>
            <a:off x="6504973" y="3663764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Zn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0.01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13BE62-67F8-3748-ADBA-C0975F01A209}"/>
              </a:ext>
            </a:extLst>
          </p:cNvPr>
          <p:cNvSpPr txBox="1"/>
          <p:nvPr/>
        </p:nvSpPr>
        <p:spPr>
          <a:xfrm>
            <a:off x="5219044" y="968944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-0.565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67CE1B8-6BEC-4941-95FA-253A1E9BB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That link also works for different concentrations </a:t>
            </a:r>
            <a:r>
              <a:rPr lang="en-US" sz="3000" b="1" i="1" dirty="0">
                <a:latin typeface="+mn-lt"/>
              </a:rPr>
              <a:t>and</a:t>
            </a:r>
            <a:r>
              <a:rPr lang="en-US" sz="3000" b="1" dirty="0">
                <a:latin typeface="+mn-lt"/>
              </a:rPr>
              <a:t> different cations!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8CE8FE-DEE7-E64D-B897-EC76EF51438C}"/>
              </a:ext>
            </a:extLst>
          </p:cNvPr>
          <p:cNvSpPr/>
          <p:nvPr/>
        </p:nvSpPr>
        <p:spPr>
          <a:xfrm>
            <a:off x="7994312" y="3134573"/>
            <a:ext cx="273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[Zn</a:t>
            </a:r>
            <a:r>
              <a:rPr lang="en-US" sz="2400" baseline="30000" dirty="0"/>
              <a:t>2+</a:t>
            </a:r>
            <a:r>
              <a:rPr lang="en-US" sz="2400" dirty="0"/>
              <a:t>] = 2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C4D71-DA89-ED46-B4B9-6F536746F268}"/>
              </a:ext>
            </a:extLst>
          </p:cNvPr>
          <p:cNvSpPr txBox="1"/>
          <p:nvPr/>
        </p:nvSpPr>
        <p:spPr>
          <a:xfrm>
            <a:off x="7267342" y="2149964"/>
            <a:ext cx="727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Zn(s)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A78D1B-CFF8-6713-4136-138476AFDCAC}"/>
              </a:ext>
            </a:extLst>
          </p:cNvPr>
          <p:cNvSpPr/>
          <p:nvPr/>
        </p:nvSpPr>
        <p:spPr>
          <a:xfrm>
            <a:off x="2199426" y="5132386"/>
            <a:ext cx="7041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web.mst.edu</a:t>
            </a:r>
            <a:r>
              <a:rPr lang="en-US" sz="2400" dirty="0">
                <a:hlinkClick r:id="rId4"/>
              </a:rPr>
              <a:t>/~</a:t>
            </a:r>
            <a:r>
              <a:rPr lang="en-US" sz="2400" dirty="0" err="1">
                <a:hlinkClick r:id="rId4"/>
              </a:rPr>
              <a:t>gbert</a:t>
            </a:r>
            <a:r>
              <a:rPr lang="en-US" sz="2400" dirty="0">
                <a:hlinkClick r:id="rId4"/>
              </a:rPr>
              <a:t>/Electro/</a:t>
            </a:r>
            <a:r>
              <a:rPr lang="en-US" sz="2400" dirty="0" err="1">
                <a:hlinkClick r:id="rId4"/>
              </a:rPr>
              <a:t>Electrochem.html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192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FAE42-90FF-934B-8273-AEAE6D743273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9807D-BB4D-934C-8A5C-A356DC2F137A}"/>
                </a:ext>
              </a:extLst>
            </p:cNvPr>
            <p:cNvGrpSpPr/>
            <p:nvPr/>
          </p:nvGrpSpPr>
          <p:grpSpPr>
            <a:xfrm>
              <a:off x="3216898" y="542611"/>
              <a:ext cx="4648532" cy="4289121"/>
              <a:chOff x="3216898" y="542611"/>
              <a:chExt cx="4648532" cy="428912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A63299-1EAF-D64D-ABB8-EA3CD00A3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898" y="542611"/>
                <a:ext cx="4648532" cy="428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13B18E-4C73-F846-846B-C23E042C0654}"/>
                  </a:ext>
                </a:extLst>
              </p:cNvPr>
              <p:cNvSpPr txBox="1"/>
              <p:nvPr/>
            </p:nvSpPr>
            <p:spPr>
              <a:xfrm>
                <a:off x="4615189" y="4448204"/>
                <a:ext cx="1831910" cy="3835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C5C90-3E87-BD41-8E6B-D77C89626BD4}"/>
                  </a:ext>
                </a:extLst>
              </p:cNvPr>
              <p:cNvSpPr txBox="1"/>
              <p:nvPr/>
            </p:nvSpPr>
            <p:spPr>
              <a:xfrm>
                <a:off x="4930814" y="3752127"/>
                <a:ext cx="1182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32C434-3000-224F-9C38-06BC4CBFF04F}"/>
                  </a:ext>
                </a:extLst>
              </p:cNvPr>
              <p:cNvSpPr txBox="1"/>
              <p:nvPr/>
            </p:nvSpPr>
            <p:spPr>
              <a:xfrm>
                <a:off x="5903089" y="1226916"/>
                <a:ext cx="659757" cy="4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Red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B7CBE-2A43-5F4C-B762-F6FBB5A72349}"/>
                  </a:ext>
                </a:extLst>
              </p:cNvPr>
              <p:cNvSpPr txBox="1"/>
              <p:nvPr/>
            </p:nvSpPr>
            <p:spPr>
              <a:xfrm>
                <a:off x="4285310" y="1066114"/>
                <a:ext cx="84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Black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9F59B-B65A-2C44-B964-842C665A9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27" r="39242" b="67292"/>
              <a:stretch/>
            </p:blipFill>
            <p:spPr>
              <a:xfrm>
                <a:off x="3739488" y="652467"/>
                <a:ext cx="3633585" cy="13564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C72C6-6FA8-8E42-AEBF-2CBB04BA794B}"/>
                  </a:ext>
                </a:extLst>
              </p:cNvPr>
              <p:cNvSpPr txBox="1"/>
              <p:nvPr/>
            </p:nvSpPr>
            <p:spPr>
              <a:xfrm>
                <a:off x="6455996" y="708859"/>
                <a:ext cx="7755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F4D725-38D1-224D-A6A1-AAF3623AE3B9}"/>
                  </a:ext>
                </a:extLst>
              </p:cNvPr>
              <p:cNvSpPr txBox="1"/>
              <p:nvPr/>
            </p:nvSpPr>
            <p:spPr>
              <a:xfrm>
                <a:off x="6018402" y="829337"/>
                <a:ext cx="486571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7843C-162E-9349-8692-E8FD84936649}"/>
                  </a:ext>
                </a:extLst>
              </p:cNvPr>
              <p:cNvSpPr txBox="1"/>
              <p:nvPr/>
            </p:nvSpPr>
            <p:spPr>
              <a:xfrm>
                <a:off x="6066632" y="95858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91783F-429A-AC4B-A705-F0FDE08219D2}"/>
                  </a:ext>
                </a:extLst>
              </p:cNvPr>
              <p:cNvSpPr txBox="1"/>
              <p:nvPr/>
            </p:nvSpPr>
            <p:spPr>
              <a:xfrm>
                <a:off x="3632993" y="752354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93E0A-C3ED-CC45-9452-B8504E82777C}"/>
                  </a:ext>
                </a:extLst>
              </p:cNvPr>
              <p:cNvSpPr txBox="1"/>
              <p:nvPr/>
            </p:nvSpPr>
            <p:spPr>
              <a:xfrm>
                <a:off x="3888755" y="671435"/>
                <a:ext cx="92024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342E79-408F-9849-AB81-DD0B49B12420}"/>
                  </a:ext>
                </a:extLst>
              </p:cNvPr>
              <p:cNvSpPr txBox="1"/>
              <p:nvPr/>
            </p:nvSpPr>
            <p:spPr>
              <a:xfrm>
                <a:off x="4531684" y="767527"/>
                <a:ext cx="319919" cy="4745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5CD208-FFA7-A84F-90BF-D113598DABCB}"/>
                </a:ext>
              </a:extLst>
            </p:cNvPr>
            <p:cNvSpPr txBox="1"/>
            <p:nvPr/>
          </p:nvSpPr>
          <p:spPr>
            <a:xfrm>
              <a:off x="5225142" y="1010953"/>
              <a:ext cx="608501" cy="2159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0.01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13BE62-67F8-3748-ADBA-C0975F01A209}"/>
              </a:ext>
            </a:extLst>
          </p:cNvPr>
          <p:cNvSpPr txBox="1"/>
          <p:nvPr/>
        </p:nvSpPr>
        <p:spPr>
          <a:xfrm>
            <a:off x="5219044" y="968944"/>
            <a:ext cx="70601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-0.565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67CE1B8-6BEC-4941-95FA-253A1E9BB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Charging vs discharging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8CE8FE-DEE7-E64D-B897-EC76EF51438C}"/>
              </a:ext>
            </a:extLst>
          </p:cNvPr>
          <p:cNvSpPr/>
          <p:nvPr/>
        </p:nvSpPr>
        <p:spPr>
          <a:xfrm>
            <a:off x="7994312" y="3134573"/>
            <a:ext cx="273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[Zn</a:t>
            </a:r>
            <a:r>
              <a:rPr lang="en-US" sz="2400" baseline="30000" dirty="0"/>
              <a:t>2+</a:t>
            </a:r>
            <a:r>
              <a:rPr lang="en-US" sz="2400" dirty="0"/>
              <a:t>] = 2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C4D71-DA89-ED46-B4B9-6F536746F268}"/>
              </a:ext>
            </a:extLst>
          </p:cNvPr>
          <p:cNvSpPr txBox="1"/>
          <p:nvPr/>
        </p:nvSpPr>
        <p:spPr>
          <a:xfrm>
            <a:off x="7267342" y="2149964"/>
            <a:ext cx="727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Zn(s)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70A4A66F-31B1-EB4E-8206-D4979D7C5099}"/>
              </a:ext>
            </a:extLst>
          </p:cNvPr>
          <p:cNvSpPr/>
          <p:nvPr/>
        </p:nvSpPr>
        <p:spPr>
          <a:xfrm rot="16200000">
            <a:off x="3700367" y="136818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29F4FB4-D1C7-1345-836A-D1E9678BF596}"/>
              </a:ext>
            </a:extLst>
          </p:cNvPr>
          <p:cNvSpPr/>
          <p:nvPr/>
        </p:nvSpPr>
        <p:spPr>
          <a:xfrm rot="5400000">
            <a:off x="7046658" y="1375951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3283F-E90C-B949-975B-2B0344B39016}"/>
              </a:ext>
            </a:extLst>
          </p:cNvPr>
          <p:cNvSpPr/>
          <p:nvPr/>
        </p:nvSpPr>
        <p:spPr>
          <a:xfrm>
            <a:off x="2959875" y="5413795"/>
            <a:ext cx="7102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This cell is </a:t>
            </a:r>
            <a:r>
              <a:rPr lang="en-US" sz="2400" b="1" dirty="0"/>
              <a:t>discharging</a:t>
            </a:r>
            <a:r>
              <a:rPr lang="en-US" sz="2400" dirty="0"/>
              <a:t> (i.e., acting as an </a:t>
            </a:r>
            <a:r>
              <a:rPr lang="en-US" sz="2400" b="1" dirty="0"/>
              <a:t>energy source</a:t>
            </a:r>
            <a:r>
              <a:rPr lang="en-US" sz="2400" dirty="0"/>
              <a:t>)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FDEE14-05C1-3841-9E74-4E34B909C1F8}"/>
              </a:ext>
            </a:extLst>
          </p:cNvPr>
          <p:cNvGrpSpPr/>
          <p:nvPr/>
        </p:nvGrpSpPr>
        <p:grpSpPr>
          <a:xfrm>
            <a:off x="3952912" y="3670558"/>
            <a:ext cx="3053054" cy="523724"/>
            <a:chOff x="3952912" y="3670558"/>
            <a:chExt cx="3053054" cy="52372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32528B-1B95-7A49-AF1A-5BCD6EA110B5}"/>
                </a:ext>
              </a:extLst>
            </p:cNvPr>
            <p:cNvSpPr/>
            <p:nvPr/>
          </p:nvSpPr>
          <p:spPr>
            <a:xfrm>
              <a:off x="4259162" y="3732617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4281AFC-D0AD-3B42-9CDA-56E092F59615}"/>
                </a:ext>
              </a:extLst>
            </p:cNvPr>
            <p:cNvSpPr/>
            <p:nvPr/>
          </p:nvSpPr>
          <p:spPr>
            <a:xfrm>
              <a:off x="6098285" y="3670558"/>
              <a:ext cx="6976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Zn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82C0045-6E52-924C-896A-B50D5C407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12" y="3938724"/>
              <a:ext cx="398429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15FCB8C-2676-C94E-B4C4-514111F8F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718" y="3938724"/>
              <a:ext cx="359248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658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889807D-BB4D-934C-8A5C-A356DC2F137A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EA63299-1EAF-D64D-ABB8-EA3CD00A3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898" y="542611"/>
              <a:ext cx="4648532" cy="428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13B18E-4C73-F846-846B-C23E042C0654}"/>
                </a:ext>
              </a:extLst>
            </p:cNvPr>
            <p:cNvSpPr txBox="1"/>
            <p:nvPr/>
          </p:nvSpPr>
          <p:spPr>
            <a:xfrm>
              <a:off x="4615189" y="4448204"/>
              <a:ext cx="1831910" cy="3835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C5C90-3E87-BD41-8E6B-D77C89626BD4}"/>
                </a:ext>
              </a:extLst>
            </p:cNvPr>
            <p:cNvSpPr txBox="1"/>
            <p:nvPr/>
          </p:nvSpPr>
          <p:spPr>
            <a:xfrm>
              <a:off x="4930814" y="3752127"/>
              <a:ext cx="118254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C72C6-6FA8-8E42-AEBF-2CBB04BA794B}"/>
                </a:ext>
              </a:extLst>
            </p:cNvPr>
            <p:cNvSpPr txBox="1"/>
            <p:nvPr/>
          </p:nvSpPr>
          <p:spPr>
            <a:xfrm>
              <a:off x="6455996" y="708859"/>
              <a:ext cx="77550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4D725-38D1-224D-A6A1-AAF3623AE3B9}"/>
                </a:ext>
              </a:extLst>
            </p:cNvPr>
            <p:cNvSpPr txBox="1"/>
            <p:nvPr/>
          </p:nvSpPr>
          <p:spPr>
            <a:xfrm>
              <a:off x="6018402" y="829337"/>
              <a:ext cx="486571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F7843C-162E-9349-8692-E8FD84936649}"/>
                </a:ext>
              </a:extLst>
            </p:cNvPr>
            <p:cNvSpPr txBox="1"/>
            <p:nvPr/>
          </p:nvSpPr>
          <p:spPr>
            <a:xfrm>
              <a:off x="6066632" y="958587"/>
              <a:ext cx="319919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91783F-429A-AC4B-A705-F0FDE08219D2}"/>
                </a:ext>
              </a:extLst>
            </p:cNvPr>
            <p:cNvSpPr txBox="1"/>
            <p:nvPr/>
          </p:nvSpPr>
          <p:spPr>
            <a:xfrm>
              <a:off x="3632993" y="752354"/>
              <a:ext cx="319919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C93E0A-C3ED-CC45-9452-B8504E82777C}"/>
                </a:ext>
              </a:extLst>
            </p:cNvPr>
            <p:cNvSpPr txBox="1"/>
            <p:nvPr/>
          </p:nvSpPr>
          <p:spPr>
            <a:xfrm>
              <a:off x="3888755" y="671435"/>
              <a:ext cx="920249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342E79-408F-9849-AB81-DD0B49B12420}"/>
                </a:ext>
              </a:extLst>
            </p:cNvPr>
            <p:cNvSpPr txBox="1"/>
            <p:nvPr/>
          </p:nvSpPr>
          <p:spPr>
            <a:xfrm>
              <a:off x="4531684" y="767527"/>
              <a:ext cx="319919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0.01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67CE1B8-6BEC-4941-95FA-253A1E9BB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Charging vs discharging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8CE8FE-DEE7-E64D-B897-EC76EF51438C}"/>
              </a:ext>
            </a:extLst>
          </p:cNvPr>
          <p:cNvSpPr/>
          <p:nvPr/>
        </p:nvSpPr>
        <p:spPr>
          <a:xfrm>
            <a:off x="7994312" y="3134573"/>
            <a:ext cx="273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[Zn</a:t>
            </a:r>
            <a:r>
              <a:rPr lang="en-US" sz="2400" baseline="30000" dirty="0"/>
              <a:t>2+</a:t>
            </a:r>
            <a:r>
              <a:rPr lang="en-US" sz="2400" dirty="0"/>
              <a:t>] = 2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C4D71-DA89-ED46-B4B9-6F536746F268}"/>
              </a:ext>
            </a:extLst>
          </p:cNvPr>
          <p:cNvSpPr txBox="1"/>
          <p:nvPr/>
        </p:nvSpPr>
        <p:spPr>
          <a:xfrm>
            <a:off x="7267342" y="2149964"/>
            <a:ext cx="727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Zn(s)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70A4A66F-31B1-EB4E-8206-D4979D7C5099}"/>
              </a:ext>
            </a:extLst>
          </p:cNvPr>
          <p:cNvSpPr/>
          <p:nvPr/>
        </p:nvSpPr>
        <p:spPr>
          <a:xfrm rot="5400000">
            <a:off x="3692121" y="1698063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29F4FB4-D1C7-1345-836A-D1E9678BF596}"/>
              </a:ext>
            </a:extLst>
          </p:cNvPr>
          <p:cNvSpPr/>
          <p:nvPr/>
        </p:nvSpPr>
        <p:spPr>
          <a:xfrm rot="16200000">
            <a:off x="7044250" y="1590189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9539C3C-A740-6240-9387-FA7D1F00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065" y="590441"/>
            <a:ext cx="2816195" cy="15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56D8C3C-C436-E64D-AA76-797684E9EA32}"/>
              </a:ext>
            </a:extLst>
          </p:cNvPr>
          <p:cNvSpPr txBox="1"/>
          <p:nvPr/>
        </p:nvSpPr>
        <p:spPr>
          <a:xfrm>
            <a:off x="5018527" y="330436"/>
            <a:ext cx="111605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V &gt; 0.565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35ED1-4586-144E-AFEC-011E33262FFF}"/>
              </a:ext>
            </a:extLst>
          </p:cNvPr>
          <p:cNvSpPr txBox="1"/>
          <p:nvPr/>
        </p:nvSpPr>
        <p:spPr>
          <a:xfrm>
            <a:off x="5856790" y="1546669"/>
            <a:ext cx="64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979179-4DA6-2141-85A5-BCD14BE86E1C}"/>
              </a:ext>
            </a:extLst>
          </p:cNvPr>
          <p:cNvSpPr txBox="1"/>
          <p:nvPr/>
        </p:nvSpPr>
        <p:spPr>
          <a:xfrm>
            <a:off x="4873904" y="1541681"/>
            <a:ext cx="64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1B439-3C85-454E-B49C-2203B163F2B8}"/>
              </a:ext>
            </a:extLst>
          </p:cNvPr>
          <p:cNvSpPr txBox="1"/>
          <p:nvPr/>
        </p:nvSpPr>
        <p:spPr>
          <a:xfrm>
            <a:off x="4306023" y="1522142"/>
            <a:ext cx="2476742" cy="5328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C969AF-5932-5240-8409-56B3CABAAE7A}"/>
              </a:ext>
            </a:extLst>
          </p:cNvPr>
          <p:cNvCxnSpPr/>
          <p:nvPr/>
        </p:nvCxnSpPr>
        <p:spPr>
          <a:xfrm flipV="1">
            <a:off x="4133065" y="1522142"/>
            <a:ext cx="398619" cy="108738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C12862-3D5B-2A46-AD38-3F77D51256AE}"/>
              </a:ext>
            </a:extLst>
          </p:cNvPr>
          <p:cNvCxnSpPr>
            <a:cxnSpLocks/>
          </p:cNvCxnSpPr>
          <p:nvPr/>
        </p:nvCxnSpPr>
        <p:spPr>
          <a:xfrm>
            <a:off x="6542445" y="1539232"/>
            <a:ext cx="413278" cy="112825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49C771-02D6-C84C-A596-80B25EFB371E}"/>
              </a:ext>
            </a:extLst>
          </p:cNvPr>
          <p:cNvGrpSpPr/>
          <p:nvPr/>
        </p:nvGrpSpPr>
        <p:grpSpPr>
          <a:xfrm>
            <a:off x="3952912" y="3670558"/>
            <a:ext cx="2960341" cy="523724"/>
            <a:chOff x="3952912" y="3670558"/>
            <a:chExt cx="2960341" cy="52372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A827177-69D6-B741-B742-F23F05AAB6C8}"/>
                </a:ext>
              </a:extLst>
            </p:cNvPr>
            <p:cNvSpPr/>
            <p:nvPr/>
          </p:nvSpPr>
          <p:spPr>
            <a:xfrm>
              <a:off x="4259162" y="3732617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E53B57-E7B7-B645-B0EF-6B5C6AE718C6}"/>
                </a:ext>
              </a:extLst>
            </p:cNvPr>
            <p:cNvSpPr/>
            <p:nvPr/>
          </p:nvSpPr>
          <p:spPr>
            <a:xfrm>
              <a:off x="6098285" y="3670558"/>
              <a:ext cx="6976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Zn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035DF3C-670C-9F43-AED7-70BBB9D3F6A8}"/>
                </a:ext>
              </a:extLst>
            </p:cNvPr>
            <p:cNvCxnSpPr>
              <a:cxnSpLocks/>
            </p:cNvCxnSpPr>
            <p:nvPr/>
          </p:nvCxnSpPr>
          <p:spPr>
            <a:xfrm>
              <a:off x="3952912" y="3944932"/>
              <a:ext cx="37946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3E45A28-0205-B742-AAE2-DC6FAC51CBFD}"/>
                </a:ext>
              </a:extLst>
            </p:cNvPr>
            <p:cNvCxnSpPr>
              <a:cxnSpLocks/>
            </p:cNvCxnSpPr>
            <p:nvPr/>
          </p:nvCxnSpPr>
          <p:spPr>
            <a:xfrm>
              <a:off x="6533791" y="3938724"/>
              <a:ext cx="37946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C40EB21-6C8A-614F-93EF-A57FD7671745}"/>
              </a:ext>
            </a:extLst>
          </p:cNvPr>
          <p:cNvSpPr/>
          <p:nvPr/>
        </p:nvSpPr>
        <p:spPr>
          <a:xfrm>
            <a:off x="2959875" y="5413795"/>
            <a:ext cx="5199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This cell is </a:t>
            </a:r>
            <a:r>
              <a:rPr lang="en-US" sz="2400" b="1" dirty="0"/>
              <a:t>charging</a:t>
            </a:r>
            <a:r>
              <a:rPr lang="en-US" sz="2400" dirty="0"/>
              <a:t> (i.e., </a:t>
            </a:r>
            <a:r>
              <a:rPr lang="en-US" sz="2400" b="1" dirty="0"/>
              <a:t>storing energy</a:t>
            </a:r>
            <a:r>
              <a:rPr lang="en-US" sz="2400" dirty="0"/>
              <a:t>)</a:t>
            </a:r>
          </a:p>
          <a:p>
            <a:r>
              <a:rPr lang="en-US" sz="2400" dirty="0"/>
              <a:t>Requires an </a:t>
            </a:r>
            <a:r>
              <a:rPr lang="en-US" sz="2400" b="1" dirty="0"/>
              <a:t>overvoltage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405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889807D-BB4D-934C-8A5C-A356DC2F137A}"/>
              </a:ext>
            </a:extLst>
          </p:cNvPr>
          <p:cNvGrpSpPr/>
          <p:nvPr/>
        </p:nvGrpSpPr>
        <p:grpSpPr>
          <a:xfrm>
            <a:off x="3216898" y="542611"/>
            <a:ext cx="4648532" cy="4289121"/>
            <a:chOff x="3216898" y="542611"/>
            <a:chExt cx="4648532" cy="428912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EA63299-1EAF-D64D-ABB8-EA3CD00A3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898" y="542611"/>
              <a:ext cx="4648532" cy="428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13B18E-4C73-F846-846B-C23E042C0654}"/>
                </a:ext>
              </a:extLst>
            </p:cNvPr>
            <p:cNvSpPr txBox="1"/>
            <p:nvPr/>
          </p:nvSpPr>
          <p:spPr>
            <a:xfrm>
              <a:off x="4615189" y="4448204"/>
              <a:ext cx="1831910" cy="3835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C5C90-3E87-BD41-8E6B-D77C89626BD4}"/>
                </a:ext>
              </a:extLst>
            </p:cNvPr>
            <p:cNvSpPr txBox="1"/>
            <p:nvPr/>
          </p:nvSpPr>
          <p:spPr>
            <a:xfrm>
              <a:off x="4930814" y="3752127"/>
              <a:ext cx="118254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C72C6-6FA8-8E42-AEBF-2CBB04BA794B}"/>
                </a:ext>
              </a:extLst>
            </p:cNvPr>
            <p:cNvSpPr txBox="1"/>
            <p:nvPr/>
          </p:nvSpPr>
          <p:spPr>
            <a:xfrm>
              <a:off x="6455996" y="708859"/>
              <a:ext cx="77550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4D725-38D1-224D-A6A1-AAF3623AE3B9}"/>
                </a:ext>
              </a:extLst>
            </p:cNvPr>
            <p:cNvSpPr txBox="1"/>
            <p:nvPr/>
          </p:nvSpPr>
          <p:spPr>
            <a:xfrm>
              <a:off x="6018402" y="829337"/>
              <a:ext cx="486571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F7843C-162E-9349-8692-E8FD84936649}"/>
                </a:ext>
              </a:extLst>
            </p:cNvPr>
            <p:cNvSpPr txBox="1"/>
            <p:nvPr/>
          </p:nvSpPr>
          <p:spPr>
            <a:xfrm>
              <a:off x="6066632" y="958587"/>
              <a:ext cx="319919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91783F-429A-AC4B-A705-F0FDE08219D2}"/>
                </a:ext>
              </a:extLst>
            </p:cNvPr>
            <p:cNvSpPr txBox="1"/>
            <p:nvPr/>
          </p:nvSpPr>
          <p:spPr>
            <a:xfrm>
              <a:off x="3632993" y="752354"/>
              <a:ext cx="319919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C93E0A-C3ED-CC45-9452-B8504E82777C}"/>
                </a:ext>
              </a:extLst>
            </p:cNvPr>
            <p:cNvSpPr txBox="1"/>
            <p:nvPr/>
          </p:nvSpPr>
          <p:spPr>
            <a:xfrm>
              <a:off x="3888755" y="671435"/>
              <a:ext cx="920249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342E79-408F-9849-AB81-DD0B49B12420}"/>
                </a:ext>
              </a:extLst>
            </p:cNvPr>
            <p:cNvSpPr txBox="1"/>
            <p:nvPr/>
          </p:nvSpPr>
          <p:spPr>
            <a:xfrm>
              <a:off x="4531684" y="767527"/>
              <a:ext cx="319919" cy="4745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A9415A-6F49-8C47-B383-DC2E5C71167B}"/>
              </a:ext>
            </a:extLst>
          </p:cNvPr>
          <p:cNvSpPr txBox="1"/>
          <p:nvPr/>
        </p:nvSpPr>
        <p:spPr>
          <a:xfrm>
            <a:off x="1198411" y="3134573"/>
            <a:ext cx="373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[Pb</a:t>
            </a:r>
            <a:r>
              <a:rPr lang="en-US" sz="2400" baseline="30000" dirty="0"/>
              <a:t>2+</a:t>
            </a:r>
            <a:r>
              <a:rPr lang="en-US" sz="2400" dirty="0"/>
              <a:t>] = 0.01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67CE1B8-6BEC-4941-95FA-253A1E9BB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2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+mn-lt"/>
              </a:rPr>
              <a:t>Charging vs discharging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8CE8FE-DEE7-E64D-B897-EC76EF51438C}"/>
              </a:ext>
            </a:extLst>
          </p:cNvPr>
          <p:cNvSpPr/>
          <p:nvPr/>
        </p:nvSpPr>
        <p:spPr>
          <a:xfrm>
            <a:off x="7994312" y="3134573"/>
            <a:ext cx="273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[Zn</a:t>
            </a:r>
            <a:r>
              <a:rPr lang="en-US" sz="2400" baseline="30000" dirty="0"/>
              <a:t>2+</a:t>
            </a:r>
            <a:r>
              <a:rPr lang="en-US" sz="2400" dirty="0"/>
              <a:t>] = 2 </a:t>
            </a:r>
            <a:r>
              <a:rPr lang="en-US" sz="2400" u="sng" dirty="0"/>
              <a:t>M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C4D71-DA89-ED46-B4B9-6F536746F268}"/>
              </a:ext>
            </a:extLst>
          </p:cNvPr>
          <p:cNvSpPr txBox="1"/>
          <p:nvPr/>
        </p:nvSpPr>
        <p:spPr>
          <a:xfrm>
            <a:off x="7267342" y="2149964"/>
            <a:ext cx="727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Zn(s)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70A4A66F-31B1-EB4E-8206-D4979D7C5099}"/>
              </a:ext>
            </a:extLst>
          </p:cNvPr>
          <p:cNvSpPr/>
          <p:nvPr/>
        </p:nvSpPr>
        <p:spPr>
          <a:xfrm rot="16684918">
            <a:off x="3692121" y="1698063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29F4FB4-D1C7-1345-836A-D1E9678BF596}"/>
              </a:ext>
            </a:extLst>
          </p:cNvPr>
          <p:cNvSpPr/>
          <p:nvPr/>
        </p:nvSpPr>
        <p:spPr>
          <a:xfrm rot="3970603">
            <a:off x="7044250" y="1590189"/>
            <a:ext cx="316700" cy="398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35ED1-4586-144E-AFEC-011E33262FFF}"/>
              </a:ext>
            </a:extLst>
          </p:cNvPr>
          <p:cNvSpPr txBox="1"/>
          <p:nvPr/>
        </p:nvSpPr>
        <p:spPr>
          <a:xfrm>
            <a:off x="5856790" y="1546669"/>
            <a:ext cx="64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979179-4DA6-2141-85A5-BCD14BE86E1C}"/>
              </a:ext>
            </a:extLst>
          </p:cNvPr>
          <p:cNvSpPr txBox="1"/>
          <p:nvPr/>
        </p:nvSpPr>
        <p:spPr>
          <a:xfrm>
            <a:off x="4873904" y="1541681"/>
            <a:ext cx="64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1B439-3C85-454E-B49C-2203B163F2B8}"/>
              </a:ext>
            </a:extLst>
          </p:cNvPr>
          <p:cNvSpPr txBox="1"/>
          <p:nvPr/>
        </p:nvSpPr>
        <p:spPr>
          <a:xfrm>
            <a:off x="4306023" y="1522142"/>
            <a:ext cx="2476742" cy="5328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51B30E2-A579-0D4A-A70C-93AC64AC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261" y="479336"/>
            <a:ext cx="2476741" cy="16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56D8C3C-C436-E64D-AA76-797684E9EA32}"/>
              </a:ext>
            </a:extLst>
          </p:cNvPr>
          <p:cNvSpPr txBox="1"/>
          <p:nvPr/>
        </p:nvSpPr>
        <p:spPr>
          <a:xfrm>
            <a:off x="5018527" y="330436"/>
            <a:ext cx="111605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V &gt; 0.565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7D99E8-0448-124A-88EE-325F0CA91168}"/>
              </a:ext>
            </a:extLst>
          </p:cNvPr>
          <p:cNvGrpSpPr/>
          <p:nvPr/>
        </p:nvGrpSpPr>
        <p:grpSpPr>
          <a:xfrm>
            <a:off x="3952912" y="3670558"/>
            <a:ext cx="2960341" cy="523724"/>
            <a:chOff x="3952912" y="3670558"/>
            <a:chExt cx="2960341" cy="52372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C1BF8E-FD8C-2F41-B73D-F8C9ADD0F48A}"/>
                </a:ext>
              </a:extLst>
            </p:cNvPr>
            <p:cNvSpPr/>
            <p:nvPr/>
          </p:nvSpPr>
          <p:spPr>
            <a:xfrm>
              <a:off x="4259162" y="3732617"/>
              <a:ext cx="7120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Pb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7621B4-F1A0-CB40-A914-8343057D3388}"/>
                </a:ext>
              </a:extLst>
            </p:cNvPr>
            <p:cNvSpPr/>
            <p:nvPr/>
          </p:nvSpPr>
          <p:spPr>
            <a:xfrm>
              <a:off x="6098285" y="3670558"/>
              <a:ext cx="6976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Zn</a:t>
              </a:r>
              <a:r>
                <a:rPr lang="en-US" sz="2400" baseline="30000" dirty="0"/>
                <a:t>2+</a:t>
              </a:r>
              <a:endParaRPr lang="en-US" sz="2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7139F39-B1B3-9E45-83AA-95671A8B2883}"/>
                </a:ext>
              </a:extLst>
            </p:cNvPr>
            <p:cNvCxnSpPr>
              <a:cxnSpLocks/>
            </p:cNvCxnSpPr>
            <p:nvPr/>
          </p:nvCxnSpPr>
          <p:spPr>
            <a:xfrm>
              <a:off x="3952912" y="3944932"/>
              <a:ext cx="37946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BEFDECD-1259-3C41-BF17-20BC121E441E}"/>
                </a:ext>
              </a:extLst>
            </p:cNvPr>
            <p:cNvCxnSpPr>
              <a:cxnSpLocks/>
            </p:cNvCxnSpPr>
            <p:nvPr/>
          </p:nvCxnSpPr>
          <p:spPr>
            <a:xfrm>
              <a:off x="6533791" y="3938724"/>
              <a:ext cx="37946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0406635-7459-6D48-B593-4DDA0088D28F}"/>
              </a:ext>
            </a:extLst>
          </p:cNvPr>
          <p:cNvSpPr/>
          <p:nvPr/>
        </p:nvSpPr>
        <p:spPr>
          <a:xfrm>
            <a:off x="2959875" y="5413795"/>
            <a:ext cx="5199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This cell is </a:t>
            </a:r>
            <a:r>
              <a:rPr lang="en-US" sz="2400" b="1" dirty="0"/>
              <a:t>charging</a:t>
            </a:r>
            <a:r>
              <a:rPr lang="en-US" sz="2400" dirty="0"/>
              <a:t> (i.e., </a:t>
            </a:r>
            <a:r>
              <a:rPr lang="en-US" sz="2400" b="1" dirty="0"/>
              <a:t>storing energy</a:t>
            </a:r>
            <a:r>
              <a:rPr lang="en-US" sz="2400" dirty="0"/>
              <a:t>)</a:t>
            </a:r>
          </a:p>
          <a:p>
            <a:r>
              <a:rPr lang="en-US" sz="2400" dirty="0"/>
              <a:t>Requires an </a:t>
            </a:r>
            <a:r>
              <a:rPr lang="en-US" sz="2400" b="1" dirty="0"/>
              <a:t>overvoltage</a:t>
            </a: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9173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844</Words>
  <Application>Microsoft Macintosh PowerPoint</Application>
  <PresentationFormat>Widescreen</PresentationFormat>
  <Paragraphs>142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Lab this week …</vt:lpstr>
      <vt:lpstr>Recap: Solutions, solvents, and solutes</vt:lpstr>
      <vt:lpstr>Recap: Molarity as a measure of concentration</vt:lpstr>
      <vt:lpstr>Recap: half-reactions and spontaneous overall reactions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ideas for batteries … Lithium ion </vt:lpstr>
      <vt:lpstr>H2 is a fuel that you can make from water! </vt:lpstr>
      <vt:lpstr>Can you tell which side is the anode and which is the cathode?</vt:lpstr>
      <vt:lpstr>Can you tell which side is the anode and which is the cathode?</vt:lpstr>
      <vt:lpstr>Can you tell which side is the anode and which is the cathode?</vt:lpstr>
      <vt:lpstr>Can you spot two comparative advantages of H2 as a fuel?</vt:lpstr>
      <vt:lpstr>Can you spot two comparative advantages of H2 as a fuel?</vt:lpstr>
      <vt:lpstr>Can you spot two comparative advantages of H2 as a fuel?</vt:lpstr>
      <vt:lpstr>PowerPoint Presentation</vt:lpstr>
      <vt:lpstr>But fuel cells are more efficient</vt:lpstr>
      <vt:lpstr>Hydrogen fuel cells coupled with a Li-ion battery could be pretty awesome</vt:lpstr>
      <vt:lpstr>Sustainability of the solution</vt:lpstr>
      <vt:lpstr>Sustainability of the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ideas for batteries … Lithium ion </dc:title>
  <dc:creator>Steven</dc:creator>
  <cp:lastModifiedBy>Steven</cp:lastModifiedBy>
  <cp:revision>22</cp:revision>
  <dcterms:created xsi:type="dcterms:W3CDTF">2021-04-15T14:34:21Z</dcterms:created>
  <dcterms:modified xsi:type="dcterms:W3CDTF">2022-04-22T17:50:28Z</dcterms:modified>
</cp:coreProperties>
</file>